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Gill Sans" panose="020B0604020202020204" charset="0"/>
      <p:regular r:id="rId75"/>
      <p:bold r:id="rId76"/>
    </p:embeddedFont>
    <p:embeddedFont>
      <p:font typeface="Garamond" panose="02020404030301010803" pitchFamily="18"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77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84" name="Google Shape;184;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6" name="Google Shape;19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smtClean="0"/>
              <a:t>Hank’s team: Click </a:t>
            </a:r>
            <a:r>
              <a:rPr lang="en-US" dirty="0"/>
              <a:t>on images and receive “correct” or “incorrect” feedback or draw a line to the correct portion of the </a:t>
            </a:r>
            <a:r>
              <a:rPr lang="en-US" dirty="0" smtClean="0"/>
              <a:t>brain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Answers: “Riding</a:t>
            </a:r>
            <a:r>
              <a:rPr lang="en-US" baseline="0" dirty="0" smtClean="0"/>
              <a:t> a bicycle </a:t>
            </a:r>
            <a:r>
              <a:rPr lang="en-US" baseline="0" dirty="0" smtClean="0">
                <a:sym typeface="Wingdings" panose="05000000000000000000" pitchFamily="2" charset="2"/>
              </a:rPr>
              <a:t> cerebellum”, Digesting your lunch  Brain Stem; </a:t>
            </a:r>
            <a:r>
              <a:rPr lang="en-US" dirty="0" smtClean="0"/>
              <a:t>Recalling information about the nervous system in order to answer a test question </a:t>
            </a:r>
            <a:r>
              <a:rPr lang="en-US" dirty="0" smtClean="0">
                <a:sym typeface="Wingdings" panose="05000000000000000000" pitchFamily="2" charset="2"/>
              </a:rPr>
              <a:t> cerebrum</a:t>
            </a:r>
            <a:endParaRPr lang="en-US" dirty="0" smtClean="0"/>
          </a:p>
          <a:p>
            <a:pPr marL="457200" marR="0" lvl="0" indent="-228600" algn="l" rtl="0">
              <a:lnSpc>
                <a:spcPct val="100000"/>
              </a:lnSpc>
              <a:spcBef>
                <a:spcPts val="0"/>
              </a:spcBef>
              <a:spcAft>
                <a:spcPts val="0"/>
              </a:spcAft>
              <a:buSzPts val="1400"/>
              <a:buNone/>
            </a:pPr>
            <a:endParaRPr dirty="0"/>
          </a:p>
        </p:txBody>
      </p:sp>
      <p:sp>
        <p:nvSpPr>
          <p:cNvPr id="205" name="Google Shape;20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22" name="Google Shape;22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35" name="Google Shape;23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smtClean="0"/>
              <a:t>Hank’s team: Click </a:t>
            </a:r>
            <a:r>
              <a:rPr lang="en-US" dirty="0"/>
              <a:t>on images and receive “correct” or “incorrect” </a:t>
            </a:r>
            <a:r>
              <a:rPr lang="en-US" dirty="0" smtClean="0"/>
              <a:t>feedback</a:t>
            </a:r>
          </a:p>
          <a:p>
            <a:pPr marL="457200" marR="0" lvl="0" indent="-228600" algn="l" rtl="0">
              <a:lnSpc>
                <a:spcPct val="100000"/>
              </a:lnSpc>
              <a:spcBef>
                <a:spcPts val="0"/>
              </a:spcBef>
              <a:spcAft>
                <a:spcPts val="0"/>
              </a:spcAft>
              <a:buSzPts val="1400"/>
              <a:buNone/>
            </a:pPr>
            <a:r>
              <a:rPr lang="en-US" dirty="0" smtClean="0"/>
              <a:t>Answers: brain and</a:t>
            </a:r>
            <a:r>
              <a:rPr lang="en-US" baseline="0" dirty="0" smtClean="0"/>
              <a:t> spinal cord (middle and last image)</a:t>
            </a:r>
            <a:endParaRPr dirty="0"/>
          </a:p>
        </p:txBody>
      </p:sp>
      <p:sp>
        <p:nvSpPr>
          <p:cNvPr id="250" name="Google Shape;250;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62" name="Google Shape;262;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70" name="Google Shape;2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277" name="Google Shape;27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Hank’s team:</a:t>
            </a:r>
            <a:r>
              <a:rPr lang="en-US" baseline="0" dirty="0" smtClean="0"/>
              <a:t> Hangman or </a:t>
            </a:r>
            <a:r>
              <a:rPr lang="en-US" baseline="0" dirty="0" smtClean="0"/>
              <a:t>similar</a:t>
            </a:r>
          </a:p>
          <a:p>
            <a:pPr marL="0" lvl="0" indent="0" algn="l" rtl="0">
              <a:lnSpc>
                <a:spcPct val="100000"/>
              </a:lnSpc>
              <a:spcBef>
                <a:spcPts val="0"/>
              </a:spcBef>
              <a:spcAft>
                <a:spcPts val="0"/>
              </a:spcAft>
              <a:buSzPts val="1400"/>
              <a:buNone/>
            </a:pPr>
            <a:r>
              <a:rPr lang="en-US" sz="1200" b="0" i="0" u="none" strike="noStrike" cap="none" dirty="0" smtClean="0">
                <a:solidFill>
                  <a:schemeClr val="dk1"/>
                </a:solidFill>
                <a:effectLst/>
                <a:latin typeface="Calibri"/>
                <a:ea typeface="Calibri"/>
                <a:cs typeface="Calibri"/>
                <a:sym typeface="Calibri"/>
              </a:rPr>
              <a:t>answers are: nerves, autonomic, somatic </a:t>
            </a:r>
            <a:endParaRPr dirty="0"/>
          </a:p>
        </p:txBody>
      </p:sp>
      <p:sp>
        <p:nvSpPr>
          <p:cNvPr id="291" name="Google Shape;2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Hank’s team: Click and drag words</a:t>
            </a:r>
            <a:r>
              <a:rPr lang="en-US" baseline="0" dirty="0" smtClean="0"/>
              <a:t> to correct blank</a:t>
            </a:r>
            <a:r>
              <a:rPr lang="en-US" baseline="0" dirty="0" smtClean="0"/>
              <a:t>.</a:t>
            </a:r>
          </a:p>
          <a:p>
            <a:pPr marL="0" lvl="0" indent="0" algn="l" rtl="0">
              <a:lnSpc>
                <a:spcPct val="100000"/>
              </a:lnSpc>
              <a:spcBef>
                <a:spcPts val="0"/>
              </a:spcBef>
              <a:spcAft>
                <a:spcPts val="0"/>
              </a:spcAft>
              <a:buSzPts val="1400"/>
              <a:buNone/>
            </a:pPr>
            <a:r>
              <a:rPr lang="en-US" baseline="0" dirty="0" smtClean="0"/>
              <a:t>Answers: top right – </a:t>
            </a:r>
            <a:r>
              <a:rPr lang="en-US" b="1" baseline="0" dirty="0" smtClean="0"/>
              <a:t>cell body</a:t>
            </a:r>
            <a:r>
              <a:rPr lang="en-US" baseline="0" dirty="0" smtClean="0"/>
              <a:t>, location of the </a:t>
            </a:r>
            <a:r>
              <a:rPr lang="en-US" b="1" baseline="0" dirty="0" smtClean="0"/>
              <a:t>nucleus</a:t>
            </a:r>
            <a:r>
              <a:rPr lang="en-US" baseline="0" dirty="0" smtClean="0"/>
              <a:t>; top left – </a:t>
            </a:r>
            <a:r>
              <a:rPr lang="en-US" b="1" baseline="0" dirty="0" smtClean="0"/>
              <a:t>Dendrite</a:t>
            </a:r>
            <a:r>
              <a:rPr lang="en-US" baseline="0" dirty="0" smtClean="0"/>
              <a:t>, Takes information </a:t>
            </a:r>
            <a:r>
              <a:rPr lang="en-US" b="1" baseline="0" dirty="0" smtClean="0"/>
              <a:t>to</a:t>
            </a:r>
            <a:r>
              <a:rPr lang="en-US" baseline="0" dirty="0" smtClean="0"/>
              <a:t> the cell body; middle right – </a:t>
            </a:r>
            <a:r>
              <a:rPr lang="en-US" b="1" baseline="0" dirty="0" smtClean="0"/>
              <a:t>Axon</a:t>
            </a:r>
            <a:r>
              <a:rPr lang="en-US" baseline="0" dirty="0" smtClean="0"/>
              <a:t>, Takes information </a:t>
            </a:r>
            <a:r>
              <a:rPr lang="en-US" b="1" baseline="0" dirty="0" smtClean="0"/>
              <a:t>away</a:t>
            </a:r>
            <a:r>
              <a:rPr lang="en-US" baseline="0" dirty="0" smtClean="0"/>
              <a:t> from the cell body; bottom right – </a:t>
            </a:r>
            <a:r>
              <a:rPr lang="en-US" b="1" baseline="0" dirty="0" smtClean="0"/>
              <a:t>Synapse</a:t>
            </a:r>
            <a:r>
              <a:rPr lang="en-US" baseline="0" dirty="0" smtClean="0"/>
              <a:t>, Electrical and chemical information moves </a:t>
            </a:r>
            <a:r>
              <a:rPr lang="en-US" b="1" baseline="0" dirty="0" smtClean="0"/>
              <a:t>across</a:t>
            </a:r>
            <a:r>
              <a:rPr lang="en-US" baseline="0" dirty="0" smtClean="0"/>
              <a:t> this space.</a:t>
            </a:r>
            <a:endParaRPr dirty="0"/>
          </a:p>
        </p:txBody>
      </p:sp>
      <p:sp>
        <p:nvSpPr>
          <p:cNvPr id="327" name="Google Shape;3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346" name="Google Shape;346;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3" name="Google Shape;3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Hank’s team: Move </a:t>
            </a:r>
            <a:r>
              <a:rPr lang="en-US" dirty="0"/>
              <a:t>labeled images into the correct </a:t>
            </a:r>
            <a:r>
              <a:rPr lang="en-US" dirty="0" smtClean="0"/>
              <a:t>order</a:t>
            </a:r>
          </a:p>
          <a:p>
            <a:pPr marL="0" lvl="0" indent="0" algn="l" rtl="0">
              <a:lnSpc>
                <a:spcPct val="100000"/>
              </a:lnSpc>
              <a:spcBef>
                <a:spcPts val="0"/>
              </a:spcBef>
              <a:spcAft>
                <a:spcPts val="0"/>
              </a:spcAft>
              <a:buSzPts val="1400"/>
              <a:buNone/>
            </a:pPr>
            <a:r>
              <a:rPr lang="en-US" dirty="0" smtClean="0"/>
              <a:t>Answers: Sensory neuron, spinal cord, interneuron, motor</a:t>
            </a:r>
            <a:r>
              <a:rPr lang="en-US" baseline="0" dirty="0" smtClean="0"/>
              <a:t> neuron, skeletal muscle</a:t>
            </a:r>
            <a:endParaRPr dirty="0"/>
          </a:p>
        </p:txBody>
      </p:sp>
      <p:sp>
        <p:nvSpPr>
          <p:cNvPr id="358" name="Google Shape;35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For Hank: Students choose the correct word(s) for each sentence and receive correct or incorrect feedback (word, color, sound, etc</a:t>
            </a:r>
            <a:r>
              <a:rPr lang="en-US" dirty="0" smtClean="0"/>
              <a:t>.)</a:t>
            </a:r>
          </a:p>
          <a:p>
            <a:pPr marL="0" marR="0" lvl="0" indent="0" algn="l" rtl="0">
              <a:lnSpc>
                <a:spcPct val="100000"/>
              </a:lnSpc>
              <a:spcBef>
                <a:spcPts val="0"/>
              </a:spcBef>
              <a:spcAft>
                <a:spcPts val="0"/>
              </a:spcAft>
              <a:buClr>
                <a:srgbClr val="000000"/>
              </a:buClr>
              <a:buSzPts val="1400"/>
              <a:buFont typeface="Arial"/>
              <a:buNone/>
            </a:pPr>
            <a:r>
              <a:rPr lang="en-US" dirty="0" smtClean="0"/>
              <a:t>Answers: endocrine, chemical, hormones, slowly</a:t>
            </a:r>
            <a:endParaRPr dirty="0"/>
          </a:p>
          <a:p>
            <a:pPr marL="0" lvl="0" indent="0" algn="l" rtl="0">
              <a:lnSpc>
                <a:spcPct val="100000"/>
              </a:lnSpc>
              <a:spcBef>
                <a:spcPts val="0"/>
              </a:spcBef>
              <a:spcAft>
                <a:spcPts val="0"/>
              </a:spcAft>
              <a:buSzPts val="1400"/>
              <a:buNone/>
            </a:pPr>
            <a:endParaRPr dirty="0"/>
          </a:p>
        </p:txBody>
      </p:sp>
      <p:sp>
        <p:nvSpPr>
          <p:cNvPr id="415" name="Google Shape;41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41</a:t>
            </a:fld>
            <a:endParaRPr/>
          </a:p>
        </p:txBody>
      </p:sp>
      <p:sp>
        <p:nvSpPr>
          <p:cNvPr id="475" name="Google Shape;47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Hank’s team: Drag lines to match</a:t>
            </a:r>
            <a:r>
              <a:rPr lang="en-US" baseline="0" dirty="0" smtClean="0"/>
              <a:t> statement and organ</a:t>
            </a:r>
            <a:r>
              <a:rPr lang="en-US" baseline="0" dirty="0" smtClean="0"/>
              <a:t>.</a:t>
            </a:r>
          </a:p>
          <a:p>
            <a:pPr marL="50800" lvl="0" indent="0" algn="l" rtl="0">
              <a:lnSpc>
                <a:spcPct val="100000"/>
              </a:lnSpc>
              <a:spcBef>
                <a:spcPts val="560"/>
              </a:spcBef>
              <a:spcAft>
                <a:spcPts val="0"/>
              </a:spcAft>
              <a:buClr>
                <a:schemeClr val="dk1"/>
              </a:buClr>
              <a:buSzPts val="2800"/>
              <a:buNone/>
            </a:pPr>
            <a:r>
              <a:rPr lang="en-US" baseline="0" dirty="0" smtClean="0"/>
              <a:t>Answers: </a:t>
            </a:r>
          </a:p>
          <a:p>
            <a:pPr marL="222250" lvl="0" indent="-171450" algn="l" rtl="0">
              <a:lnSpc>
                <a:spcPct val="100000"/>
              </a:lnSpc>
              <a:spcBef>
                <a:spcPts val="560"/>
              </a:spcBef>
              <a:spcAft>
                <a:spcPts val="0"/>
              </a:spcAft>
              <a:buClr>
                <a:schemeClr val="dk1"/>
              </a:buClr>
              <a:buSzPts val="2800"/>
              <a:buFont typeface="Arial" panose="020B0604020202020204" pitchFamily="34" charset="0"/>
              <a:buChar char="•"/>
            </a:pPr>
            <a:r>
              <a:rPr lang="en-US" dirty="0" smtClean="0"/>
              <a:t>Creates adrenaline and cortisol to respond to stress </a:t>
            </a:r>
            <a:r>
              <a:rPr lang="en-US" dirty="0" smtClean="0">
                <a:sym typeface="Wingdings" panose="05000000000000000000" pitchFamily="2" charset="2"/>
              </a:rPr>
              <a:t> kidney/adrenal</a:t>
            </a:r>
            <a:endParaRPr lang="en-US" dirty="0" smtClean="0"/>
          </a:p>
          <a:p>
            <a:pPr marL="457200" lvl="0" indent="-406400" algn="l" rtl="0">
              <a:lnSpc>
                <a:spcPct val="100000"/>
              </a:lnSpc>
              <a:spcBef>
                <a:spcPts val="560"/>
              </a:spcBef>
              <a:spcAft>
                <a:spcPts val="0"/>
              </a:spcAft>
              <a:buClr>
                <a:schemeClr val="dk1"/>
              </a:buClr>
              <a:buSzPts val="2800"/>
              <a:buChar char="•"/>
            </a:pPr>
            <a:r>
              <a:rPr lang="en-US" dirty="0" smtClean="0"/>
              <a:t>Regulates blood sugar </a:t>
            </a:r>
            <a:r>
              <a:rPr lang="en-US" dirty="0" smtClean="0">
                <a:sym typeface="Wingdings" panose="05000000000000000000" pitchFamily="2" charset="2"/>
              </a:rPr>
              <a:t> pancreas</a:t>
            </a:r>
            <a:endParaRPr lang="en-US" dirty="0" smtClean="0"/>
          </a:p>
          <a:p>
            <a:pPr marL="457200" lvl="0" indent="-406400" algn="l" rtl="0">
              <a:lnSpc>
                <a:spcPct val="100000"/>
              </a:lnSpc>
              <a:spcBef>
                <a:spcPts val="560"/>
              </a:spcBef>
              <a:spcAft>
                <a:spcPts val="0"/>
              </a:spcAft>
              <a:buClr>
                <a:schemeClr val="dk1"/>
              </a:buClr>
              <a:buSzPts val="2800"/>
              <a:buChar char="•"/>
            </a:pPr>
            <a:r>
              <a:rPr lang="en-US" dirty="0" smtClean="0"/>
              <a:t>Key player in the immune system by developing T cells </a:t>
            </a:r>
            <a:r>
              <a:rPr lang="en-US" dirty="0" smtClean="0">
                <a:sym typeface="Wingdings" panose="05000000000000000000" pitchFamily="2" charset="2"/>
              </a:rPr>
              <a:t> Thymus</a:t>
            </a:r>
            <a:endParaRPr lang="en-US" dirty="0" smtClean="0"/>
          </a:p>
          <a:p>
            <a:pPr marL="457200" lvl="0" indent="-406400" algn="l" rtl="0">
              <a:lnSpc>
                <a:spcPct val="100000"/>
              </a:lnSpc>
              <a:spcBef>
                <a:spcPts val="560"/>
              </a:spcBef>
              <a:spcAft>
                <a:spcPts val="0"/>
              </a:spcAft>
              <a:buClr>
                <a:schemeClr val="dk1"/>
              </a:buClr>
              <a:buSzPts val="2800"/>
              <a:buChar char="•"/>
            </a:pPr>
            <a:r>
              <a:rPr lang="en-US" dirty="0" smtClean="0"/>
              <a:t>The master gland, controls other glands and aids in growth </a:t>
            </a:r>
            <a:r>
              <a:rPr lang="en-US" dirty="0" smtClean="0">
                <a:sym typeface="Wingdings" panose="05000000000000000000" pitchFamily="2" charset="2"/>
              </a:rPr>
              <a:t> pituitary</a:t>
            </a:r>
            <a:endParaRPr lang="en-US" dirty="0" smtClean="0"/>
          </a:p>
          <a:p>
            <a:pPr marL="0" lvl="0" indent="0" algn="l" rtl="0">
              <a:lnSpc>
                <a:spcPct val="100000"/>
              </a:lnSpc>
              <a:spcBef>
                <a:spcPts val="0"/>
              </a:spcBef>
              <a:spcAft>
                <a:spcPts val="0"/>
              </a:spcAft>
              <a:buSzPts val="1400"/>
              <a:buNone/>
            </a:pPr>
            <a:endParaRPr dirty="0"/>
          </a:p>
        </p:txBody>
      </p:sp>
      <p:sp>
        <p:nvSpPr>
          <p:cNvPr id="495" name="Google Shape;49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 name="Google Shape;510;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524" name="Google Shape;524;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531" name="Google Shape;531;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52" name="Google Shape;552;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63" name="Google Shape;563;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Google Shape;57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574" name="Google Shape;574;p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05" name="Google Shape;605;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smtClean="0"/>
              <a:t>Hank’s team: maybe </a:t>
            </a:r>
            <a:r>
              <a:rPr lang="en-US" dirty="0"/>
              <a:t>have an unbalanced scale which tips/balances based on correct/incorrect drag and drop answers? The images are just ideas for the graphic. I prefer the modern one on the left as many students may have used something similar</a:t>
            </a:r>
            <a:r>
              <a:rPr lang="en-US" dirty="0" smtClean="0"/>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Calibri"/>
                <a:ea typeface="Calibri"/>
                <a:cs typeface="Calibri"/>
                <a:sym typeface="Calibri"/>
              </a:rPr>
              <a:t>Answers: homeostasis, endocrine system, nervous system</a:t>
            </a:r>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14" name="Google Shape;614;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24" name="Google Shape;624;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35" name="Google Shape;635;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For Hank’s team. Would it be possible to design something like these?</a:t>
            </a:r>
            <a:endParaRPr/>
          </a:p>
        </p:txBody>
      </p:sp>
      <p:sp>
        <p:nvSpPr>
          <p:cNvPr id="663" name="Google Shape;663;p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70" name="Google Shape;670;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79" name="Google Shape;679;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7" name="Google Shape;687;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88" name="Google Shape;688;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697" name="Google Shape;697;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706" name="Google Shape;706;p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Google Shape;714;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15" name="Google Shape;715;p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24" name="Google Shape;724;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smtClean="0"/>
              <a:t>Hank’s team: Can </a:t>
            </a:r>
            <a:r>
              <a:rPr lang="en-US" dirty="0" err="1"/>
              <a:t>y’all</a:t>
            </a:r>
            <a:r>
              <a:rPr lang="en-US" dirty="0"/>
              <a:t> do a drag and drop diagram like pictured above? Students would place text boxes next to/on/etc. the appropriate image.  They would also click the word “negative” or “positive” (the correct response is negative</a:t>
            </a:r>
            <a:r>
              <a:rPr lang="en-US" dirty="0" smtClean="0"/>
              <a:t>).</a:t>
            </a:r>
          </a:p>
          <a:p>
            <a:pPr marL="457200" marR="0" lvl="0" indent="-228600" algn="l" rtl="0">
              <a:lnSpc>
                <a:spcPct val="100000"/>
              </a:lnSpc>
              <a:spcBef>
                <a:spcPts val="0"/>
              </a:spcBef>
              <a:spcAft>
                <a:spcPts val="0"/>
              </a:spcAft>
              <a:buClr>
                <a:srgbClr val="000000"/>
              </a:buClr>
              <a:buSzPts val="1400"/>
              <a:buFont typeface="Arial"/>
              <a:buNone/>
            </a:pPr>
            <a:r>
              <a:rPr lang="en-US" dirty="0" smtClean="0"/>
              <a:t>Answers: shown in diagram and negative</a:t>
            </a:r>
            <a:endParaRPr dirty="0"/>
          </a:p>
        </p:txBody>
      </p:sp>
      <p:sp>
        <p:nvSpPr>
          <p:cNvPr id="733" name="Google Shape;733;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66" name="Google Shape;766;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66" name="Google Shape;766;p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156737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dirty="0"/>
          </a:p>
        </p:txBody>
      </p:sp>
      <p:sp>
        <p:nvSpPr>
          <p:cNvPr id="141" name="Google Shape;141;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48" name="Google Shape;148;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63" name="Google Shape;16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4" name="Google Shape;24;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609600" y="277814"/>
            <a:ext cx="10972800" cy="11398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609600" y="1600201"/>
            <a:ext cx="5384800" cy="4530725"/>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7" name="Google Shape;37;p5"/>
          <p:cNvSpPr txBox="1">
            <a:spLocks noGrp="1"/>
          </p:cNvSpPr>
          <p:nvPr>
            <p:ph type="body" idx="2"/>
          </p:nvPr>
        </p:nvSpPr>
        <p:spPr>
          <a:xfrm>
            <a:off x="6197600" y="1600201"/>
            <a:ext cx="5384800" cy="2189163"/>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8" name="Google Shape;38;p5"/>
          <p:cNvSpPr txBox="1">
            <a:spLocks noGrp="1"/>
          </p:cNvSpPr>
          <p:nvPr>
            <p:ph type="body" idx="3"/>
          </p:nvPr>
        </p:nvSpPr>
        <p:spPr>
          <a:xfrm>
            <a:off x="6197600" y="3941763"/>
            <a:ext cx="5384800" cy="2189162"/>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9" name="Google Shape;39;p5"/>
          <p:cNvSpPr txBox="1">
            <a:spLocks noGrp="1"/>
          </p:cNvSpPr>
          <p:nvPr>
            <p:ph type="dt" idx="10"/>
          </p:nvPr>
        </p:nvSpPr>
        <p:spPr>
          <a:xfrm>
            <a:off x="609600" y="6248400"/>
            <a:ext cx="2844800" cy="4572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8737600" y="6248400"/>
            <a:ext cx="28448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5" name="Google Shape;45;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3" name="Google Shape;53;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4" name="Google Shape;54;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0" name="Google Shape;60;p8"/>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1" name="Google Shape;61;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7" name="Google Shape;67;p9"/>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8" name="Google Shape;68;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youtu.be/oqEYR9G6Cr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youtu.be/Nn2RHLWST-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youtu.be/Iz0Q9nTZCw4"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44.jp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8.jpg"/></Relationships>
</file>

<file path=ppt/slides/_rels/slide5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explorelearning.com/index.cfm?method=cResource.dspView&amp;ResourceID=659"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www.brainpop.com/games/codefredsurvivalmode/" TargetMode="External"/><Relationship Id="rId4" Type="http://schemas.openxmlformats.org/officeDocument/2006/relationships/hyperlink" Target="https://kamu.pbslearningmedia.org/resource/tdc02.sci.life.reg.bodycontrol/body-control-cent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o3yFSOeB5c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p:nvPr/>
        </p:nvSpPr>
        <p:spPr>
          <a:xfrm>
            <a:off x="3197753" y="2326615"/>
            <a:ext cx="5433235" cy="187381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Gill Sans"/>
                <a:ea typeface="Gill Sans"/>
                <a:cs typeface="Gill Sans"/>
                <a:sym typeface="Gill Sans"/>
              </a:rPr>
              <a:t>The Nervous System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1"/>
          <p:cNvPicPr preferRelativeResize="0">
            <a:picLocks noGrp="1"/>
          </p:cNvPicPr>
          <p:nvPr>
            <p:ph type="body" idx="1"/>
          </p:nvPr>
        </p:nvPicPr>
        <p:blipFill rotWithShape="1">
          <a:blip r:embed="rId3">
            <a:alphaModFix/>
          </a:blip>
          <a:srcRect/>
          <a:stretch/>
        </p:blipFill>
        <p:spPr>
          <a:xfrm>
            <a:off x="4056890" y="1585916"/>
            <a:ext cx="2590800" cy="2009775"/>
          </a:xfrm>
          <a:prstGeom prst="rect">
            <a:avLst/>
          </a:prstGeom>
          <a:noFill/>
          <a:ln>
            <a:noFill/>
          </a:ln>
        </p:spPr>
      </p:pic>
      <p:sp>
        <p:nvSpPr>
          <p:cNvPr id="187" name="Google Shape;187;p21"/>
          <p:cNvSpPr txBox="1"/>
          <p:nvPr/>
        </p:nvSpPr>
        <p:spPr>
          <a:xfrm>
            <a:off x="7467601" y="3923591"/>
            <a:ext cx="2905124" cy="11371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Cerebellum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Coordinate voluntary movements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Maintain muscle tone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Maintain balance</a:t>
            </a:r>
            <a:endParaRPr sz="1400" b="0" i="0" u="none" strike="noStrike" cap="none">
              <a:solidFill>
                <a:srgbClr val="000000"/>
              </a:solidFill>
              <a:latin typeface="Arial"/>
              <a:ea typeface="Arial"/>
              <a:cs typeface="Arial"/>
              <a:sym typeface="Arial"/>
            </a:endParaRPr>
          </a:p>
        </p:txBody>
      </p:sp>
      <p:sp>
        <p:nvSpPr>
          <p:cNvPr id="188" name="Google Shape;188;p21"/>
          <p:cNvSpPr txBox="1"/>
          <p:nvPr/>
        </p:nvSpPr>
        <p:spPr>
          <a:xfrm>
            <a:off x="1038225" y="124596"/>
            <a:ext cx="9963150" cy="135321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aramond"/>
                <a:ea typeface="Garamond"/>
                <a:cs typeface="Garamond"/>
                <a:sym typeface="Garamond"/>
              </a:rPr>
              <a:t> The </a:t>
            </a:r>
            <a:r>
              <a:rPr lang="en-US" sz="3600" b="0" i="0" u="none" strike="noStrike" cap="none">
                <a:solidFill>
                  <a:srgbClr val="E36C09"/>
                </a:solidFill>
                <a:latin typeface="Garamond"/>
                <a:ea typeface="Garamond"/>
                <a:cs typeface="Garamond"/>
                <a:sym typeface="Garamond"/>
              </a:rPr>
              <a:t>cerebellum</a:t>
            </a:r>
            <a:r>
              <a:rPr lang="en-US" sz="3600" b="0" i="0" u="none" strike="noStrike" cap="none">
                <a:solidFill>
                  <a:schemeClr val="dk1"/>
                </a:solidFill>
                <a:latin typeface="Garamond"/>
                <a:ea typeface="Garamond"/>
                <a:cs typeface="Garamond"/>
                <a:sym typeface="Garamond"/>
              </a:rPr>
              <a:t> provides the body with coordination and balance.</a:t>
            </a:r>
            <a:endParaRPr sz="3600" b="0" i="0" u="none" strike="noStrike" cap="none">
              <a:solidFill>
                <a:schemeClr val="dk1"/>
              </a:solidFill>
              <a:latin typeface="Garamond"/>
              <a:ea typeface="Garamond"/>
              <a:cs typeface="Garamond"/>
              <a:sym typeface="Garamond"/>
            </a:endParaRPr>
          </a:p>
        </p:txBody>
      </p:sp>
      <p:cxnSp>
        <p:nvCxnSpPr>
          <p:cNvPr id="189" name="Google Shape;189;p21"/>
          <p:cNvCxnSpPr/>
          <p:nvPr/>
        </p:nvCxnSpPr>
        <p:spPr>
          <a:xfrm rot="10800000" flipH="1">
            <a:off x="6723888" y="1797255"/>
            <a:ext cx="1048512" cy="793549"/>
          </a:xfrm>
          <a:prstGeom prst="straightConnector1">
            <a:avLst/>
          </a:prstGeom>
          <a:noFill/>
          <a:ln w="25400" cap="flat" cmpd="sng">
            <a:solidFill>
              <a:srgbClr val="F7F6F2"/>
            </a:solidFill>
            <a:prstDash val="solid"/>
            <a:round/>
            <a:headEnd type="none" w="sm" len="sm"/>
            <a:tailEnd type="none" w="sm" len="sm"/>
          </a:ln>
        </p:spPr>
      </p:cxnSp>
      <p:cxnSp>
        <p:nvCxnSpPr>
          <p:cNvPr id="190" name="Google Shape;190;p21"/>
          <p:cNvCxnSpPr/>
          <p:nvPr/>
        </p:nvCxnSpPr>
        <p:spPr>
          <a:xfrm rot="10800000">
            <a:off x="7772401" y="1797254"/>
            <a:ext cx="2133601" cy="0"/>
          </a:xfrm>
          <a:prstGeom prst="straightConnector1">
            <a:avLst/>
          </a:prstGeom>
          <a:noFill/>
          <a:ln w="25400" cap="flat" cmpd="sng">
            <a:solidFill>
              <a:srgbClr val="F7F6F2"/>
            </a:solidFill>
            <a:prstDash val="solid"/>
            <a:round/>
            <a:headEnd type="none" w="sm" len="sm"/>
            <a:tailEnd type="none" w="sm" len="sm"/>
          </a:ln>
        </p:spPr>
      </p:cxnSp>
      <p:cxnSp>
        <p:nvCxnSpPr>
          <p:cNvPr id="191" name="Google Shape;191;p21"/>
          <p:cNvCxnSpPr/>
          <p:nvPr/>
        </p:nvCxnSpPr>
        <p:spPr>
          <a:xfrm>
            <a:off x="6172202" y="3416012"/>
            <a:ext cx="1295400" cy="957590"/>
          </a:xfrm>
          <a:prstGeom prst="straightConnector1">
            <a:avLst/>
          </a:prstGeom>
          <a:noFill/>
          <a:ln w="25400" cap="flat" cmpd="sng">
            <a:solidFill>
              <a:schemeClr val="dk1">
                <a:alpha val="76470"/>
              </a:schemeClr>
            </a:solidFill>
            <a:prstDash val="solid"/>
            <a:round/>
            <a:headEnd type="none" w="sm" len="sm"/>
            <a:tailEnd type="none" w="sm" len="sm"/>
          </a:ln>
        </p:spPr>
      </p:cxnSp>
      <p:cxnSp>
        <p:nvCxnSpPr>
          <p:cNvPr id="192" name="Google Shape;192;p21"/>
          <p:cNvCxnSpPr/>
          <p:nvPr/>
        </p:nvCxnSpPr>
        <p:spPr>
          <a:xfrm flipH="1">
            <a:off x="7467602" y="4373602"/>
            <a:ext cx="1676400" cy="1"/>
          </a:xfrm>
          <a:prstGeom prst="straightConnector1">
            <a:avLst/>
          </a:prstGeom>
          <a:noFill/>
          <a:ln w="25400" cap="flat" cmpd="sng">
            <a:solidFill>
              <a:schemeClr val="dk1">
                <a:alpha val="76470"/>
              </a:schemeClr>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body" idx="1"/>
          </p:nvPr>
        </p:nvSpPr>
        <p:spPr>
          <a:xfrm>
            <a:off x="1981200" y="1219200"/>
            <a:ext cx="6400800" cy="3276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a:latin typeface="Garamond"/>
                <a:ea typeface="Garamond"/>
                <a:cs typeface="Garamond"/>
                <a:sym typeface="Garamond"/>
              </a:rPr>
              <a:t>Your cerebrum and cerebellum are attached to the spinal cord at the </a:t>
            </a:r>
            <a:endParaRPr/>
          </a:p>
          <a:p>
            <a:pPr marL="0" lvl="0" indent="0" algn="l" rtl="0">
              <a:lnSpc>
                <a:spcPct val="100000"/>
              </a:lnSpc>
              <a:spcBef>
                <a:spcPts val="360"/>
              </a:spcBef>
              <a:spcAft>
                <a:spcPts val="0"/>
              </a:spcAft>
              <a:buSzPts val="1800"/>
              <a:buNone/>
            </a:pPr>
            <a:r>
              <a:rPr lang="en-US" b="1">
                <a:solidFill>
                  <a:srgbClr val="E36C09"/>
                </a:solidFill>
                <a:latin typeface="Garamond"/>
                <a:ea typeface="Garamond"/>
                <a:cs typeface="Garamond"/>
                <a:sym typeface="Garamond"/>
              </a:rPr>
              <a:t>brain</a:t>
            </a:r>
            <a:r>
              <a:rPr lang="en-US">
                <a:solidFill>
                  <a:srgbClr val="E36C09"/>
                </a:solidFill>
                <a:latin typeface="Garamond"/>
                <a:ea typeface="Garamond"/>
                <a:cs typeface="Garamond"/>
                <a:sym typeface="Garamond"/>
              </a:rPr>
              <a:t> </a:t>
            </a:r>
            <a:r>
              <a:rPr lang="en-US" b="1">
                <a:solidFill>
                  <a:srgbClr val="E36C09"/>
                </a:solidFill>
                <a:latin typeface="Garamond"/>
                <a:ea typeface="Garamond"/>
                <a:cs typeface="Garamond"/>
                <a:sym typeface="Garamond"/>
              </a:rPr>
              <a:t>stem</a:t>
            </a:r>
            <a:r>
              <a:rPr lang="en-US">
                <a:latin typeface="Garamond"/>
                <a:ea typeface="Garamond"/>
                <a:cs typeface="Garamond"/>
                <a:sym typeface="Garamond"/>
              </a:rPr>
              <a:t>.</a:t>
            </a:r>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p:txBody>
      </p:sp>
      <p:pic>
        <p:nvPicPr>
          <p:cNvPr id="199" name="Google Shape;199;p22"/>
          <p:cNvPicPr preferRelativeResize="0"/>
          <p:nvPr/>
        </p:nvPicPr>
        <p:blipFill rotWithShape="1">
          <a:blip r:embed="rId3">
            <a:alphaModFix/>
          </a:blip>
          <a:srcRect/>
          <a:stretch/>
        </p:blipFill>
        <p:spPr>
          <a:xfrm>
            <a:off x="6029326" y="2362200"/>
            <a:ext cx="4486275" cy="2133600"/>
          </a:xfrm>
          <a:prstGeom prst="rect">
            <a:avLst/>
          </a:prstGeom>
          <a:noFill/>
          <a:ln>
            <a:noFill/>
          </a:ln>
        </p:spPr>
      </p:pic>
      <p:sp>
        <p:nvSpPr>
          <p:cNvPr id="200" name="Google Shape;200;p22"/>
          <p:cNvSpPr txBox="1"/>
          <p:nvPr/>
        </p:nvSpPr>
        <p:spPr>
          <a:xfrm>
            <a:off x="3733800" y="0"/>
            <a:ext cx="47244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Garamond"/>
                <a:ea typeface="Garamond"/>
                <a:cs typeface="Garamond"/>
                <a:sym typeface="Garamond"/>
              </a:rPr>
              <a:t>Brain to Spinal Cord</a:t>
            </a:r>
            <a:endParaRPr sz="1400" b="0" i="0" u="none" strike="noStrike" cap="none">
              <a:solidFill>
                <a:srgbClr val="000000"/>
              </a:solidFill>
              <a:latin typeface="Arial"/>
              <a:ea typeface="Arial"/>
              <a:cs typeface="Arial"/>
              <a:sym typeface="Arial"/>
            </a:endParaRPr>
          </a:p>
        </p:txBody>
      </p:sp>
      <p:sp>
        <p:nvSpPr>
          <p:cNvPr id="201" name="Google Shape;201;p22"/>
          <p:cNvSpPr/>
          <p:nvPr/>
        </p:nvSpPr>
        <p:spPr>
          <a:xfrm>
            <a:off x="1981200" y="4648201"/>
            <a:ext cx="7590692" cy="20621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The brain stem controls </a:t>
            </a:r>
            <a:r>
              <a:rPr lang="en-US" sz="3200" b="0" i="0" u="sng" strike="noStrike" cap="none">
                <a:solidFill>
                  <a:srgbClr val="000000"/>
                </a:solidFill>
                <a:latin typeface="Garamond"/>
                <a:ea typeface="Garamond"/>
                <a:cs typeface="Garamond"/>
                <a:sym typeface="Garamond"/>
              </a:rPr>
              <a:t>involuntary</a:t>
            </a:r>
            <a:r>
              <a:rPr lang="en-US" sz="3200" b="0" i="0" u="none" strike="noStrike" cap="none">
                <a:solidFill>
                  <a:srgbClr val="000000"/>
                </a:solidFill>
                <a:latin typeface="Garamond"/>
                <a:ea typeface="Garamond"/>
                <a:cs typeface="Garamond"/>
                <a:sym typeface="Garamond"/>
              </a:rPr>
              <a:t> body functions or functions that we don’t have to think about: breathing, making your heart beat, digesting your lunch…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Check Your Brain Waves</a:t>
            </a:r>
            <a:endParaRPr/>
          </a:p>
        </p:txBody>
      </p:sp>
      <p:sp>
        <p:nvSpPr>
          <p:cNvPr id="208" name="Google Shape;208;p23"/>
          <p:cNvSpPr txBox="1">
            <a:spLocks noGrp="1"/>
          </p:cNvSpPr>
          <p:nvPr>
            <p:ph type="body" idx="1"/>
          </p:nvPr>
        </p:nvSpPr>
        <p:spPr>
          <a:xfrm>
            <a:off x="609600" y="1600201"/>
            <a:ext cx="7134225"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dirty="0"/>
              <a:t>Draw a line to the portion of the brain that controls each activity.</a:t>
            </a:r>
            <a:endParaRPr dirty="0"/>
          </a:p>
          <a:p>
            <a:pPr marL="914400" lvl="1" indent="-342900" algn="l" rtl="0">
              <a:lnSpc>
                <a:spcPct val="100000"/>
              </a:lnSpc>
              <a:spcBef>
                <a:spcPts val="360"/>
              </a:spcBef>
              <a:spcAft>
                <a:spcPts val="0"/>
              </a:spcAft>
              <a:buSzPts val="1800"/>
              <a:buChar char="•"/>
            </a:pPr>
            <a:r>
              <a:rPr lang="en-US" dirty="0"/>
              <a:t>Riding a bicycle</a:t>
            </a:r>
            <a:endParaRPr dirty="0"/>
          </a:p>
          <a:p>
            <a:pPr marL="914400" lvl="1" indent="-342900" algn="l" rtl="0">
              <a:lnSpc>
                <a:spcPct val="100000"/>
              </a:lnSpc>
              <a:spcBef>
                <a:spcPts val="360"/>
              </a:spcBef>
              <a:spcAft>
                <a:spcPts val="0"/>
              </a:spcAft>
              <a:buSzPts val="1800"/>
              <a:buChar char="•"/>
            </a:pPr>
            <a:r>
              <a:rPr lang="en-US" dirty="0"/>
              <a:t>Digesting your lunch</a:t>
            </a:r>
            <a:endParaRPr dirty="0"/>
          </a:p>
          <a:p>
            <a:pPr marL="914400" lvl="1" indent="-342900" algn="l" rtl="0">
              <a:lnSpc>
                <a:spcPct val="100000"/>
              </a:lnSpc>
              <a:spcBef>
                <a:spcPts val="360"/>
              </a:spcBef>
              <a:spcAft>
                <a:spcPts val="0"/>
              </a:spcAft>
              <a:buSzPts val="1800"/>
              <a:buChar char="•"/>
            </a:pPr>
            <a:r>
              <a:rPr lang="en-US" dirty="0"/>
              <a:t>Recalling information about the nervous system in order to answer a test question</a:t>
            </a:r>
            <a:endParaRPr dirty="0"/>
          </a:p>
        </p:txBody>
      </p:sp>
      <p:pic>
        <p:nvPicPr>
          <p:cNvPr id="209" name="Google Shape;209;p23"/>
          <p:cNvPicPr preferRelativeResize="0"/>
          <p:nvPr/>
        </p:nvPicPr>
        <p:blipFill rotWithShape="1">
          <a:blip r:embed="rId3">
            <a:alphaModFix/>
          </a:blip>
          <a:srcRect/>
          <a:stretch/>
        </p:blipFill>
        <p:spPr>
          <a:xfrm>
            <a:off x="8705850" y="1981200"/>
            <a:ext cx="2276476" cy="1362075"/>
          </a:xfrm>
          <a:prstGeom prst="rect">
            <a:avLst/>
          </a:prstGeom>
          <a:noFill/>
          <a:ln>
            <a:noFill/>
          </a:ln>
        </p:spPr>
      </p:pic>
      <p:sp>
        <p:nvSpPr>
          <p:cNvPr id="210" name="Google Shape;210;p23"/>
          <p:cNvSpPr/>
          <p:nvPr/>
        </p:nvSpPr>
        <p:spPr>
          <a:xfrm>
            <a:off x="8867775" y="2838450"/>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23"/>
          <p:cNvSpPr/>
          <p:nvPr/>
        </p:nvSpPr>
        <p:spPr>
          <a:xfrm>
            <a:off x="10344150" y="2981325"/>
            <a:ext cx="638176" cy="3619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2" name="Google Shape;212;p23"/>
          <p:cNvPicPr preferRelativeResize="0"/>
          <p:nvPr/>
        </p:nvPicPr>
        <p:blipFill rotWithShape="1">
          <a:blip r:embed="rId3">
            <a:alphaModFix/>
          </a:blip>
          <a:srcRect/>
          <a:stretch/>
        </p:blipFill>
        <p:spPr>
          <a:xfrm>
            <a:off x="9101138" y="3381375"/>
            <a:ext cx="1985961" cy="1143000"/>
          </a:xfrm>
          <a:prstGeom prst="rect">
            <a:avLst/>
          </a:prstGeom>
          <a:noFill/>
          <a:ln>
            <a:noFill/>
          </a:ln>
        </p:spPr>
      </p:pic>
      <p:sp>
        <p:nvSpPr>
          <p:cNvPr id="213" name="Google Shape;213;p23"/>
          <p:cNvSpPr/>
          <p:nvPr/>
        </p:nvSpPr>
        <p:spPr>
          <a:xfrm>
            <a:off x="8705850" y="3429000"/>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3"/>
          <p:cNvSpPr/>
          <p:nvPr/>
        </p:nvSpPr>
        <p:spPr>
          <a:xfrm>
            <a:off x="9060658" y="4095750"/>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5" name="Google Shape;215;p23"/>
          <p:cNvPicPr preferRelativeResize="0"/>
          <p:nvPr/>
        </p:nvPicPr>
        <p:blipFill rotWithShape="1">
          <a:blip r:embed="rId3">
            <a:alphaModFix/>
          </a:blip>
          <a:srcRect/>
          <a:stretch/>
        </p:blipFill>
        <p:spPr>
          <a:xfrm>
            <a:off x="8905874" y="4625974"/>
            <a:ext cx="2376488" cy="1362075"/>
          </a:xfrm>
          <a:prstGeom prst="rect">
            <a:avLst/>
          </a:prstGeom>
          <a:noFill/>
          <a:ln>
            <a:noFill/>
          </a:ln>
        </p:spPr>
      </p:pic>
      <p:sp>
        <p:nvSpPr>
          <p:cNvPr id="216" name="Google Shape;216;p23"/>
          <p:cNvSpPr/>
          <p:nvPr/>
        </p:nvSpPr>
        <p:spPr>
          <a:xfrm>
            <a:off x="8620125" y="4605336"/>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 name="Google Shape;217;p23"/>
          <p:cNvSpPr/>
          <p:nvPr/>
        </p:nvSpPr>
        <p:spPr>
          <a:xfrm>
            <a:off x="10596562" y="5677691"/>
            <a:ext cx="962025" cy="40957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23"/>
          <p:cNvSpPr/>
          <p:nvPr/>
        </p:nvSpPr>
        <p:spPr>
          <a:xfrm>
            <a:off x="9186862" y="5761830"/>
            <a:ext cx="1133475" cy="246857"/>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a:stretch/>
        </p:blipFill>
        <p:spPr>
          <a:xfrm>
            <a:off x="4589626" y="1524000"/>
            <a:ext cx="3106574" cy="5339256"/>
          </a:xfrm>
          <a:prstGeom prst="rect">
            <a:avLst/>
          </a:prstGeom>
          <a:noFill/>
          <a:ln>
            <a:noFill/>
          </a:ln>
        </p:spPr>
      </p:pic>
      <p:sp>
        <p:nvSpPr>
          <p:cNvPr id="225" name="Google Shape;225;p24"/>
          <p:cNvSpPr txBox="1">
            <a:spLocks noGrp="1"/>
          </p:cNvSpPr>
          <p:nvPr>
            <p:ph type="title"/>
          </p:nvPr>
        </p:nvSpPr>
        <p:spPr>
          <a:xfrm>
            <a:off x="4038600" y="0"/>
            <a:ext cx="38862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Spinal Cord</a:t>
            </a:r>
            <a:endParaRPr/>
          </a:p>
        </p:txBody>
      </p:sp>
      <p:sp>
        <p:nvSpPr>
          <p:cNvPr id="226" name="Google Shape;226;p24"/>
          <p:cNvSpPr txBox="1">
            <a:spLocks noGrp="1"/>
          </p:cNvSpPr>
          <p:nvPr>
            <p:ph type="body" idx="1"/>
          </p:nvPr>
        </p:nvSpPr>
        <p:spPr>
          <a:xfrm>
            <a:off x="2637713" y="1143000"/>
            <a:ext cx="70104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680"/>
              <a:buNone/>
            </a:pPr>
            <a:r>
              <a:rPr lang="en-US" sz="2800">
                <a:latin typeface="Garamond"/>
                <a:ea typeface="Garamond"/>
                <a:cs typeface="Garamond"/>
                <a:sym typeface="Garamond"/>
              </a:rPr>
              <a:t>The spinal cord is the main information pathway.</a:t>
            </a:r>
            <a:endParaRPr/>
          </a:p>
        </p:txBody>
      </p:sp>
      <p:sp>
        <p:nvSpPr>
          <p:cNvPr id="227" name="Google Shape;227;p24"/>
          <p:cNvSpPr/>
          <p:nvPr/>
        </p:nvSpPr>
        <p:spPr>
          <a:xfrm>
            <a:off x="7534988" y="2756118"/>
            <a:ext cx="3133013"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and the brain sends movement messages down the spinal cord to the body.</a:t>
            </a:r>
            <a:endParaRPr sz="1400" b="0" i="0" u="none" strike="noStrike" cap="none">
              <a:solidFill>
                <a:srgbClr val="000000"/>
              </a:solidFill>
              <a:latin typeface="Arial"/>
              <a:ea typeface="Arial"/>
              <a:cs typeface="Arial"/>
              <a:sym typeface="Arial"/>
            </a:endParaRPr>
          </a:p>
        </p:txBody>
      </p:sp>
      <p:sp>
        <p:nvSpPr>
          <p:cNvPr id="228" name="Google Shape;228;p24"/>
          <p:cNvSpPr/>
          <p:nvPr/>
        </p:nvSpPr>
        <p:spPr>
          <a:xfrm>
            <a:off x="1524000" y="2746594"/>
            <a:ext cx="2971800"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Our body sends sensory messages up to the brain via the spinal cord…</a:t>
            </a:r>
            <a:endParaRPr sz="1400" b="0" i="0" u="none" strike="noStrike" cap="none">
              <a:solidFill>
                <a:srgbClr val="000000"/>
              </a:solidFill>
              <a:latin typeface="Arial"/>
              <a:ea typeface="Arial"/>
              <a:cs typeface="Arial"/>
              <a:sym typeface="Arial"/>
            </a:endParaRPr>
          </a:p>
        </p:txBody>
      </p:sp>
      <p:sp>
        <p:nvSpPr>
          <p:cNvPr id="229" name="Google Shape;229;p24"/>
          <p:cNvSpPr/>
          <p:nvPr/>
        </p:nvSpPr>
        <p:spPr>
          <a:xfrm rot="10800000">
            <a:off x="4276014" y="2681018"/>
            <a:ext cx="676987" cy="1752600"/>
          </a:xfrm>
          <a:prstGeom prst="downArrow">
            <a:avLst>
              <a:gd name="adj1" fmla="val 50000"/>
              <a:gd name="adj2" fmla="val 65477"/>
            </a:avLst>
          </a:prstGeom>
          <a:solidFill>
            <a:srgbClr val="00B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
          <p:cNvSpPr/>
          <p:nvPr/>
        </p:nvSpPr>
        <p:spPr>
          <a:xfrm>
            <a:off x="6705601" y="2681018"/>
            <a:ext cx="676987" cy="1752600"/>
          </a:xfrm>
          <a:prstGeom prst="downArrow">
            <a:avLst>
              <a:gd name="adj1" fmla="val 50000"/>
              <a:gd name="adj2" fmla="val 65477"/>
            </a:avLst>
          </a:prstGeom>
          <a:solidFill>
            <a:srgbClr val="00B05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1" name="Google Shape;231;p24"/>
          <p:cNvCxnSpPr/>
          <p:nvPr/>
        </p:nvCxnSpPr>
        <p:spPr>
          <a:xfrm>
            <a:off x="1524000" y="1066800"/>
            <a:ext cx="9144000"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5"/>
          <p:cNvPicPr preferRelativeResize="0"/>
          <p:nvPr/>
        </p:nvPicPr>
        <p:blipFill rotWithShape="1">
          <a:blip r:embed="rId3">
            <a:alphaModFix/>
          </a:blip>
          <a:srcRect/>
          <a:stretch/>
        </p:blipFill>
        <p:spPr>
          <a:xfrm>
            <a:off x="4953000" y="2832738"/>
            <a:ext cx="2667000" cy="2997425"/>
          </a:xfrm>
          <a:prstGeom prst="rect">
            <a:avLst/>
          </a:prstGeom>
          <a:noFill/>
          <a:ln>
            <a:noFill/>
          </a:ln>
        </p:spPr>
      </p:pic>
      <p:sp>
        <p:nvSpPr>
          <p:cNvPr id="238" name="Google Shape;238;p25"/>
          <p:cNvSpPr/>
          <p:nvPr/>
        </p:nvSpPr>
        <p:spPr>
          <a:xfrm>
            <a:off x="857249" y="1288988"/>
            <a:ext cx="5238751" cy="10772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The spinal cord is made of long bundles of nerve cells</a:t>
            </a:r>
            <a:endParaRPr sz="1400" b="0" i="0" u="none" strike="noStrike" cap="none">
              <a:solidFill>
                <a:srgbClr val="000000"/>
              </a:solidFill>
              <a:latin typeface="Arial"/>
              <a:ea typeface="Arial"/>
              <a:cs typeface="Arial"/>
              <a:sym typeface="Arial"/>
            </a:endParaRPr>
          </a:p>
        </p:txBody>
      </p:sp>
      <p:sp>
        <p:nvSpPr>
          <p:cNvPr id="239" name="Google Shape;239;p25"/>
          <p:cNvSpPr txBox="1">
            <a:spLocks noGrp="1"/>
          </p:cNvSpPr>
          <p:nvPr>
            <p:ph type="title"/>
          </p:nvPr>
        </p:nvSpPr>
        <p:spPr>
          <a:xfrm>
            <a:off x="4038600" y="0"/>
            <a:ext cx="38862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Spinal Cord</a:t>
            </a:r>
            <a:endParaRPr/>
          </a:p>
        </p:txBody>
      </p:sp>
      <p:sp>
        <p:nvSpPr>
          <p:cNvPr id="240" name="Google Shape;240;p25"/>
          <p:cNvSpPr/>
          <p:nvPr/>
        </p:nvSpPr>
        <p:spPr>
          <a:xfrm>
            <a:off x="1524000" y="4768839"/>
            <a:ext cx="3352800" cy="10772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These bones are called  vertebrae</a:t>
            </a:r>
            <a:endParaRPr sz="1400" b="0" i="0" u="none" strike="noStrike" cap="none">
              <a:solidFill>
                <a:srgbClr val="000000"/>
              </a:solidFill>
              <a:latin typeface="Arial"/>
              <a:ea typeface="Arial"/>
              <a:cs typeface="Arial"/>
              <a:sym typeface="Arial"/>
            </a:endParaRPr>
          </a:p>
        </p:txBody>
      </p:sp>
      <p:sp>
        <p:nvSpPr>
          <p:cNvPr id="241" name="Google Shape;241;p25"/>
          <p:cNvSpPr/>
          <p:nvPr/>
        </p:nvSpPr>
        <p:spPr>
          <a:xfrm rot="5400000">
            <a:off x="6011638" y="1707394"/>
            <a:ext cx="876749" cy="1317625"/>
          </a:xfrm>
          <a:prstGeom prst="bentArrow">
            <a:avLst>
              <a:gd name="adj1" fmla="val 25860"/>
              <a:gd name="adj2" fmla="val 25000"/>
              <a:gd name="adj3" fmla="val 39083"/>
              <a:gd name="adj4" fmla="val 4375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2" name="Google Shape;242;p25"/>
          <p:cNvSpPr/>
          <p:nvPr/>
        </p:nvSpPr>
        <p:spPr>
          <a:xfrm>
            <a:off x="1524000" y="2590801"/>
            <a:ext cx="3733800" cy="2062103"/>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The spinal cord is surrounded by bones for protection</a:t>
            </a:r>
            <a:endParaRPr sz="1400" b="0" i="0" u="none" strike="noStrike" cap="none">
              <a:solidFill>
                <a:srgbClr val="000000"/>
              </a:solidFill>
              <a:latin typeface="Arial"/>
              <a:ea typeface="Arial"/>
              <a:cs typeface="Arial"/>
              <a:sym typeface="Arial"/>
            </a:endParaRPr>
          </a:p>
        </p:txBody>
      </p:sp>
      <p:sp>
        <p:nvSpPr>
          <p:cNvPr id="243" name="Google Shape;243;p25"/>
          <p:cNvSpPr/>
          <p:nvPr/>
        </p:nvSpPr>
        <p:spPr>
          <a:xfrm rot="10800000" flipH="1">
            <a:off x="3681416" y="5787202"/>
            <a:ext cx="2730497" cy="918397"/>
          </a:xfrm>
          <a:prstGeom prst="uturnArrow">
            <a:avLst>
              <a:gd name="adj1" fmla="val 23963"/>
              <a:gd name="adj2" fmla="val 25000"/>
              <a:gd name="adj3" fmla="val 36111"/>
              <a:gd name="adj4" fmla="val 43750"/>
              <a:gd name="adj5" fmla="val 100000"/>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244" name="Google Shape;244;p25"/>
          <p:cNvPicPr preferRelativeResize="0"/>
          <p:nvPr/>
        </p:nvPicPr>
        <p:blipFill rotWithShape="1">
          <a:blip r:embed="rId4">
            <a:alphaModFix/>
          </a:blip>
          <a:srcRect/>
          <a:stretch/>
        </p:blipFill>
        <p:spPr>
          <a:xfrm>
            <a:off x="7810492" y="2344649"/>
            <a:ext cx="2827028" cy="1797404"/>
          </a:xfrm>
          <a:prstGeom prst="rect">
            <a:avLst/>
          </a:prstGeom>
          <a:noFill/>
          <a:ln>
            <a:noFill/>
          </a:ln>
        </p:spPr>
      </p:pic>
      <p:sp>
        <p:nvSpPr>
          <p:cNvPr id="245" name="Google Shape;245;p25"/>
          <p:cNvSpPr/>
          <p:nvPr/>
        </p:nvSpPr>
        <p:spPr>
          <a:xfrm>
            <a:off x="7772401" y="4180582"/>
            <a:ext cx="2895600" cy="1077218"/>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1920"/>
              <a:buFont typeface="Arial"/>
              <a:buChar char="•"/>
            </a:pPr>
            <a:r>
              <a:rPr lang="en-US" sz="3200" b="0" i="0" u="none" strike="noStrike" cap="none">
                <a:solidFill>
                  <a:srgbClr val="000000"/>
                </a:solidFill>
                <a:latin typeface="Garamond"/>
                <a:ea typeface="Garamond"/>
                <a:cs typeface="Garamond"/>
                <a:sym typeface="Garamond"/>
              </a:rPr>
              <a:t>Spinal cord slice</a:t>
            </a:r>
            <a:endParaRPr sz="1400" b="0" i="0" u="none" strike="noStrike" cap="none">
              <a:solidFill>
                <a:srgbClr val="000000"/>
              </a:solidFill>
              <a:latin typeface="Arial"/>
              <a:ea typeface="Arial"/>
              <a:cs typeface="Arial"/>
              <a:sym typeface="Arial"/>
            </a:endParaRPr>
          </a:p>
        </p:txBody>
      </p:sp>
      <p:sp>
        <p:nvSpPr>
          <p:cNvPr id="246" name="Google Shape;246;p25"/>
          <p:cNvSpPr/>
          <p:nvPr/>
        </p:nvSpPr>
        <p:spPr>
          <a:xfrm rot="5400000" flipH="1">
            <a:off x="9559066" y="4094350"/>
            <a:ext cx="876749" cy="1249680"/>
          </a:xfrm>
          <a:prstGeom prst="bentArrow">
            <a:avLst>
              <a:gd name="adj1" fmla="val 25860"/>
              <a:gd name="adj2" fmla="val 25000"/>
              <a:gd name="adj3" fmla="val 39083"/>
              <a:gd name="adj4" fmla="val 42012"/>
            </a:avLst>
          </a:prstGeom>
          <a:solidFill>
            <a:srgbClr val="FFC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Central Intelligence Check</a:t>
            </a:r>
            <a:endParaRPr/>
          </a:p>
        </p:txBody>
      </p:sp>
      <p:sp>
        <p:nvSpPr>
          <p:cNvPr id="253" name="Google Shape;253;p2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central nervous system includes which structure(s)? Choose all that apply.</a:t>
            </a:r>
            <a:endParaRPr/>
          </a:p>
        </p:txBody>
      </p:sp>
      <p:pic>
        <p:nvPicPr>
          <p:cNvPr id="254" name="Google Shape;254;p26"/>
          <p:cNvPicPr preferRelativeResize="0"/>
          <p:nvPr/>
        </p:nvPicPr>
        <p:blipFill rotWithShape="1">
          <a:blip r:embed="rId3">
            <a:alphaModFix/>
          </a:blip>
          <a:srcRect/>
          <a:stretch/>
        </p:blipFill>
        <p:spPr>
          <a:xfrm>
            <a:off x="4385214" y="3231098"/>
            <a:ext cx="3121152" cy="2496312"/>
          </a:xfrm>
          <a:prstGeom prst="rect">
            <a:avLst/>
          </a:prstGeom>
          <a:noFill/>
          <a:ln>
            <a:noFill/>
          </a:ln>
        </p:spPr>
      </p:pic>
      <p:grpSp>
        <p:nvGrpSpPr>
          <p:cNvPr id="255" name="Google Shape;255;p26"/>
          <p:cNvGrpSpPr/>
          <p:nvPr/>
        </p:nvGrpSpPr>
        <p:grpSpPr>
          <a:xfrm>
            <a:off x="7656576" y="3107654"/>
            <a:ext cx="2057400" cy="2743200"/>
            <a:chOff x="7656576" y="3107654"/>
            <a:chExt cx="2057400" cy="2743200"/>
          </a:xfrm>
        </p:grpSpPr>
        <p:pic>
          <p:nvPicPr>
            <p:cNvPr id="256" name="Google Shape;256;p26"/>
            <p:cNvPicPr preferRelativeResize="0"/>
            <p:nvPr/>
          </p:nvPicPr>
          <p:blipFill rotWithShape="1">
            <a:blip r:embed="rId4">
              <a:alphaModFix/>
            </a:blip>
            <a:srcRect/>
            <a:stretch/>
          </p:blipFill>
          <p:spPr>
            <a:xfrm>
              <a:off x="7656576" y="3107654"/>
              <a:ext cx="2057400" cy="2743200"/>
            </a:xfrm>
            <a:prstGeom prst="rect">
              <a:avLst/>
            </a:prstGeom>
            <a:noFill/>
            <a:ln>
              <a:noFill/>
            </a:ln>
          </p:spPr>
        </p:pic>
        <p:sp>
          <p:nvSpPr>
            <p:cNvPr id="257" name="Google Shape;257;p26"/>
            <p:cNvSpPr/>
            <p:nvPr/>
          </p:nvSpPr>
          <p:spPr>
            <a:xfrm>
              <a:off x="8478714" y="3429000"/>
              <a:ext cx="636104" cy="2334684"/>
            </a:xfrm>
            <a:prstGeom prst="rect">
              <a:avLst/>
            </a:prstGeom>
            <a:solidFill>
              <a:schemeClr val="accent1">
                <a:alpha val="28627"/>
              </a:schemeClr>
            </a:solidFill>
            <a:ln w="4127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pic>
        <p:nvPicPr>
          <p:cNvPr id="258" name="Google Shape;258;p26"/>
          <p:cNvPicPr preferRelativeResize="0"/>
          <p:nvPr/>
        </p:nvPicPr>
        <p:blipFill rotWithShape="1">
          <a:blip r:embed="rId5">
            <a:alphaModFix/>
          </a:blip>
          <a:srcRect/>
          <a:stretch/>
        </p:blipFill>
        <p:spPr>
          <a:xfrm>
            <a:off x="2653990" y="3231098"/>
            <a:ext cx="1581014" cy="27466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7"/>
          <p:cNvPicPr preferRelativeResize="0"/>
          <p:nvPr/>
        </p:nvPicPr>
        <p:blipFill rotWithShape="1">
          <a:blip r:embed="rId3">
            <a:alphaModFix/>
          </a:blip>
          <a:srcRect/>
          <a:stretch/>
        </p:blipFill>
        <p:spPr>
          <a:xfrm>
            <a:off x="790576" y="3429000"/>
            <a:ext cx="3530600" cy="3084513"/>
          </a:xfrm>
          <a:prstGeom prst="rect">
            <a:avLst/>
          </a:prstGeom>
          <a:noFill/>
          <a:ln>
            <a:noFill/>
          </a:ln>
        </p:spPr>
      </p:pic>
      <p:sp>
        <p:nvSpPr>
          <p:cNvPr id="265" name="Google Shape;265;p27"/>
          <p:cNvSpPr txBox="1">
            <a:spLocks noGrp="1"/>
          </p:cNvSpPr>
          <p:nvPr>
            <p:ph type="title"/>
          </p:nvPr>
        </p:nvSpPr>
        <p:spPr>
          <a:xfrm>
            <a:off x="1981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Peripheral Nervous System</a:t>
            </a:r>
            <a:endParaRPr/>
          </a:p>
        </p:txBody>
      </p:sp>
      <p:sp>
        <p:nvSpPr>
          <p:cNvPr id="266" name="Google Shape;266;p27"/>
          <p:cNvSpPr txBox="1">
            <a:spLocks noGrp="1"/>
          </p:cNvSpPr>
          <p:nvPr>
            <p:ph type="body" idx="1"/>
          </p:nvPr>
        </p:nvSpPr>
        <p:spPr>
          <a:xfrm>
            <a:off x="3819525" y="1295401"/>
            <a:ext cx="7581899" cy="316229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600"/>
              <a:buNone/>
            </a:pPr>
            <a:r>
              <a:rPr lang="en-US">
                <a:latin typeface="Garamond"/>
                <a:ea typeface="Garamond"/>
                <a:cs typeface="Garamond"/>
                <a:sym typeface="Garamond"/>
              </a:rPr>
              <a:t>The </a:t>
            </a:r>
            <a:r>
              <a:rPr lang="en-US">
                <a:solidFill>
                  <a:srgbClr val="E36C09"/>
                </a:solidFill>
                <a:latin typeface="Garamond"/>
                <a:ea typeface="Garamond"/>
                <a:cs typeface="Garamond"/>
                <a:sym typeface="Garamond"/>
              </a:rPr>
              <a:t>peripheral nervous system (PNS) </a:t>
            </a:r>
            <a:r>
              <a:rPr lang="en-US">
                <a:latin typeface="Garamond"/>
                <a:ea typeface="Garamond"/>
                <a:cs typeface="Garamond"/>
                <a:sym typeface="Garamond"/>
              </a:rPr>
              <a:t>is made up of </a:t>
            </a:r>
            <a:r>
              <a:rPr lang="en-US" b="1">
                <a:latin typeface="Garamond"/>
                <a:ea typeface="Garamond"/>
                <a:cs typeface="Garamond"/>
                <a:sym typeface="Garamond"/>
              </a:rPr>
              <a:t>nerves</a:t>
            </a:r>
            <a:r>
              <a:rPr lang="en-US">
                <a:latin typeface="Garamond"/>
                <a:ea typeface="Garamond"/>
                <a:cs typeface="Garamond"/>
                <a:sym typeface="Garamond"/>
              </a:rPr>
              <a:t> that run throughout our body.</a:t>
            </a:r>
            <a:endParaRPr/>
          </a:p>
          <a:p>
            <a:pPr marL="914400" lvl="1" indent="-457200" algn="l" rtl="0">
              <a:lnSpc>
                <a:spcPct val="100000"/>
              </a:lnSpc>
              <a:spcBef>
                <a:spcPts val="360"/>
              </a:spcBef>
              <a:spcAft>
                <a:spcPts val="0"/>
              </a:spcAft>
              <a:buSzPts val="1600"/>
              <a:buChar char="–"/>
            </a:pPr>
            <a:r>
              <a:rPr lang="en-US">
                <a:latin typeface="Garamond"/>
                <a:ea typeface="Garamond"/>
                <a:cs typeface="Garamond"/>
                <a:sym typeface="Garamond"/>
              </a:rPr>
              <a:t>12 pairs of cranial nerves from the brain</a:t>
            </a:r>
            <a:endParaRPr/>
          </a:p>
          <a:p>
            <a:pPr marL="914400" lvl="1" indent="-457200" algn="l" rtl="0">
              <a:lnSpc>
                <a:spcPct val="100000"/>
              </a:lnSpc>
              <a:spcBef>
                <a:spcPts val="360"/>
              </a:spcBef>
              <a:spcAft>
                <a:spcPts val="0"/>
              </a:spcAft>
              <a:buSzPts val="1600"/>
              <a:buChar char="–"/>
            </a:pPr>
            <a:r>
              <a:rPr lang="en-US">
                <a:latin typeface="Garamond"/>
                <a:ea typeface="Garamond"/>
                <a:cs typeface="Garamond"/>
                <a:sym typeface="Garamond"/>
              </a:rPr>
              <a:t>31 pairs of spinal nerves from the spinal cord</a:t>
            </a:r>
            <a:endParaRPr/>
          </a:p>
          <a:p>
            <a:pPr marL="0" lvl="0" indent="0" algn="l" rtl="0">
              <a:lnSpc>
                <a:spcPct val="100000"/>
              </a:lnSpc>
              <a:spcBef>
                <a:spcPts val="360"/>
              </a:spcBef>
              <a:spcAft>
                <a:spcPts val="0"/>
              </a:spcAft>
              <a:buSzPts val="1800"/>
              <a:buNone/>
            </a:pPr>
            <a:r>
              <a:rPr lang="en-US">
                <a:latin typeface="Garamond"/>
                <a:ea typeface="Garamond"/>
                <a:cs typeface="Garamond"/>
                <a:sym typeface="Garamond"/>
              </a:rPr>
              <a:t>Nerves tell our brain about our environment with information gathered from our senses.</a:t>
            </a:r>
            <a:endParaRPr/>
          </a:p>
          <a:p>
            <a:pPr marL="0" lvl="0" indent="0" algn="l" rtl="0">
              <a:lnSpc>
                <a:spcPct val="100000"/>
              </a:lnSpc>
              <a:spcBef>
                <a:spcPts val="360"/>
              </a:spcBef>
              <a:spcAft>
                <a:spcPts val="0"/>
              </a:spcAft>
              <a:buSzPts val="1800"/>
              <a:buNone/>
            </a:pPr>
            <a:r>
              <a:rPr lang="en-US">
                <a:latin typeface="Garamond"/>
                <a:ea typeface="Garamond"/>
                <a:cs typeface="Garamond"/>
                <a:sym typeface="Garamond"/>
              </a:rPr>
              <a:t>				</a:t>
            </a:r>
            <a:endParaRPr/>
          </a:p>
          <a:p>
            <a:pPr marL="0" lvl="0" indent="0" algn="l" rtl="0">
              <a:lnSpc>
                <a:spcPct val="100000"/>
              </a:lnSpc>
              <a:spcBef>
                <a:spcPts val="360"/>
              </a:spcBef>
              <a:spcAft>
                <a:spcPts val="0"/>
              </a:spcAft>
              <a:buSzPts val="1800"/>
              <a:buNone/>
            </a:pPr>
            <a:r>
              <a:rPr lang="en-US">
                <a:latin typeface="Garamond"/>
                <a:ea typeface="Garamond"/>
                <a:cs typeface="Garamond"/>
                <a:sym typeface="Garamond"/>
              </a:rPr>
              <a:t>					</a:t>
            </a:r>
            <a:endParaRPr/>
          </a:p>
        </p:txBody>
      </p:sp>
      <p:cxnSp>
        <p:nvCxnSpPr>
          <p:cNvPr id="267" name="Google Shape;267;p27"/>
          <p:cNvCxnSpPr/>
          <p:nvPr/>
        </p:nvCxnSpPr>
        <p:spPr>
          <a:xfrm>
            <a:off x="1524000" y="1066800"/>
            <a:ext cx="9144000"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8"/>
          <p:cNvSpPr txBox="1">
            <a:spLocks noGrp="1"/>
          </p:cNvSpPr>
          <p:nvPr>
            <p:ph type="ctrTitle"/>
          </p:nvPr>
        </p:nvSpPr>
        <p:spPr>
          <a:xfrm>
            <a:off x="949569" y="363172"/>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I’m Sensing Something Important</a:t>
            </a:r>
            <a:endParaRPr/>
          </a:p>
        </p:txBody>
      </p:sp>
      <p:pic>
        <p:nvPicPr>
          <p:cNvPr id="273" name="Google Shape;273;p28"/>
          <p:cNvPicPr preferRelativeResize="0"/>
          <p:nvPr/>
        </p:nvPicPr>
        <p:blipFill rotWithShape="1">
          <a:blip r:embed="rId3">
            <a:alphaModFix/>
          </a:blip>
          <a:srcRect/>
          <a:stretch/>
        </p:blipFill>
        <p:spPr>
          <a:xfrm>
            <a:off x="2990849" y="2110383"/>
            <a:ext cx="6086475" cy="3423642"/>
          </a:xfrm>
          <a:prstGeom prst="rect">
            <a:avLst/>
          </a:prstGeom>
          <a:noFill/>
          <a:ln>
            <a:noFill/>
          </a:ln>
        </p:spPr>
      </p:pic>
      <p:sp>
        <p:nvSpPr>
          <p:cNvPr id="2" name="Rectangle 1"/>
          <p:cNvSpPr/>
          <p:nvPr/>
        </p:nvSpPr>
        <p:spPr>
          <a:xfrm>
            <a:off x="2696307" y="5688568"/>
            <a:ext cx="6096000" cy="738664"/>
          </a:xfrm>
          <a:prstGeom prst="rect">
            <a:avLst/>
          </a:prstGeom>
        </p:spPr>
        <p:txBody>
          <a:bodyPr>
            <a:spAutoFit/>
          </a:bodyPr>
          <a:lstStyle/>
          <a:p>
            <a:pPr lvl="0">
              <a:buSzPts val="1400"/>
            </a:pPr>
            <a:r>
              <a:rPr lang="en-US" dirty="0"/>
              <a:t>Video – “Peripheral Nervous System Intro – Crash Course” in Kristen Watts folder, stress app materials</a:t>
            </a:r>
          </a:p>
          <a:p>
            <a:pPr lvl="0">
              <a:buSzPts val="1400"/>
            </a:pPr>
            <a:r>
              <a:rPr lang="en-US" dirty="0">
                <a:hlinkClick r:id="rId4"/>
              </a:rPr>
              <a:t>https://</a:t>
            </a:r>
            <a:r>
              <a:rPr lang="en-US" dirty="0" smtClean="0">
                <a:hlinkClick r:id="rId4"/>
              </a:rPr>
              <a:t>youtu.be/oqEYR9G6Cr0</a:t>
            </a:r>
            <a:r>
              <a:rPr lang="en-US" dirty="0" smtClean="0"/>
              <a:t>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29"/>
          <p:cNvPicPr preferRelativeResize="0"/>
          <p:nvPr/>
        </p:nvPicPr>
        <p:blipFill rotWithShape="1">
          <a:blip r:embed="rId3">
            <a:alphaModFix/>
          </a:blip>
          <a:srcRect/>
          <a:stretch/>
        </p:blipFill>
        <p:spPr>
          <a:xfrm>
            <a:off x="6227616" y="828964"/>
            <a:ext cx="5735783" cy="5243945"/>
          </a:xfrm>
          <a:prstGeom prst="rect">
            <a:avLst/>
          </a:prstGeom>
          <a:noFill/>
          <a:ln>
            <a:noFill/>
          </a:ln>
        </p:spPr>
      </p:pic>
      <p:sp>
        <p:nvSpPr>
          <p:cNvPr id="280" name="Google Shape;280;p29"/>
          <p:cNvSpPr txBox="1">
            <a:spLocks noGrp="1"/>
          </p:cNvSpPr>
          <p:nvPr>
            <p:ph type="title"/>
          </p:nvPr>
        </p:nvSpPr>
        <p:spPr>
          <a:xfrm>
            <a:off x="4495800" y="0"/>
            <a:ext cx="3276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Nerves</a:t>
            </a:r>
            <a:endParaRPr/>
          </a:p>
        </p:txBody>
      </p:sp>
      <p:sp>
        <p:nvSpPr>
          <p:cNvPr id="281" name="Google Shape;281;p29"/>
          <p:cNvSpPr txBox="1">
            <a:spLocks noGrp="1"/>
          </p:cNvSpPr>
          <p:nvPr>
            <p:ph type="body" idx="1"/>
          </p:nvPr>
        </p:nvSpPr>
        <p:spPr>
          <a:xfrm>
            <a:off x="304799" y="990599"/>
            <a:ext cx="6238876" cy="5243945"/>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360"/>
              </a:spcBef>
              <a:spcAft>
                <a:spcPts val="0"/>
              </a:spcAft>
              <a:buSzPts val="1920"/>
              <a:buChar char="•"/>
            </a:pPr>
            <a:r>
              <a:rPr lang="en-US" sz="3000">
                <a:latin typeface="Garamond"/>
                <a:ea typeface="Garamond"/>
                <a:cs typeface="Garamond"/>
                <a:sym typeface="Garamond"/>
              </a:rPr>
              <a:t>Nerves carry two types of information</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Movement</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Sensory</a:t>
            </a:r>
            <a:endParaRPr sz="3000"/>
          </a:p>
          <a:p>
            <a:pPr marL="457200" lvl="0"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Nerves have special receptors for each sense: </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Thermoreceptors - temperature</a:t>
            </a:r>
            <a:endParaRPr sz="3000">
              <a:latin typeface="Garamond"/>
              <a:ea typeface="Garamond"/>
              <a:cs typeface="Garamond"/>
              <a:sym typeface="Garamond"/>
            </a:endParaRPr>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Mechanoreceptors – touch or sound</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Photoreceptors - light</a:t>
            </a:r>
            <a:endParaRPr sz="3000"/>
          </a:p>
          <a:p>
            <a:pPr marL="914400" lvl="1" indent="-342900" algn="l" rtl="0">
              <a:lnSpc>
                <a:spcPct val="90000"/>
              </a:lnSpc>
              <a:spcBef>
                <a:spcPts val="360"/>
              </a:spcBef>
              <a:spcAft>
                <a:spcPts val="0"/>
              </a:spcAft>
              <a:buSzPts val="960"/>
              <a:buFont typeface="Courier New"/>
              <a:buChar char="o"/>
            </a:pPr>
            <a:r>
              <a:rPr lang="en-US" sz="3000">
                <a:latin typeface="Garamond"/>
                <a:ea typeface="Garamond"/>
                <a:cs typeface="Garamond"/>
                <a:sym typeface="Garamond"/>
              </a:rPr>
              <a:t>Nociceptors - pain</a:t>
            </a:r>
            <a:endParaRPr sz="3000"/>
          </a:p>
          <a:p>
            <a:pPr marL="457200" lvl="0" indent="-228600" algn="l" rtl="0">
              <a:lnSpc>
                <a:spcPct val="90000"/>
              </a:lnSpc>
              <a:spcBef>
                <a:spcPts val="360"/>
              </a:spcBef>
              <a:spcAft>
                <a:spcPts val="0"/>
              </a:spcAft>
              <a:buClr>
                <a:schemeClr val="dk1"/>
              </a:buClr>
              <a:buSzPts val="1800"/>
              <a:buNone/>
            </a:pPr>
            <a:endParaRPr sz="2800">
              <a:latin typeface="Garamond"/>
              <a:ea typeface="Garamond"/>
              <a:cs typeface="Garamond"/>
              <a:sym typeface="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1657927" y="120073"/>
            <a:ext cx="7620000" cy="1600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Peripheral Nervous System</a:t>
            </a:r>
            <a:endParaRPr/>
          </a:p>
        </p:txBody>
      </p:sp>
      <p:sp>
        <p:nvSpPr>
          <p:cNvPr id="287" name="Google Shape;287;p30"/>
          <p:cNvSpPr txBox="1">
            <a:spLocks noGrp="1"/>
          </p:cNvSpPr>
          <p:nvPr>
            <p:ph type="body" idx="1"/>
          </p:nvPr>
        </p:nvSpPr>
        <p:spPr>
          <a:xfrm>
            <a:off x="866775" y="1507836"/>
            <a:ext cx="6277552" cy="4648200"/>
          </a:xfrm>
          <a:prstGeom prst="rect">
            <a:avLst/>
          </a:prstGeom>
          <a:noFill/>
          <a:ln>
            <a:noFill/>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sz="2800"/>
              <a:t>Divided into </a:t>
            </a:r>
            <a:r>
              <a:rPr lang="en-US" sz="2800">
                <a:solidFill>
                  <a:srgbClr val="B54A10"/>
                </a:solidFill>
              </a:rPr>
              <a:t>Somatic</a:t>
            </a:r>
            <a:r>
              <a:rPr lang="en-US" sz="2800"/>
              <a:t> and </a:t>
            </a:r>
            <a:r>
              <a:rPr lang="en-US" sz="2800">
                <a:solidFill>
                  <a:srgbClr val="B54A10"/>
                </a:solidFill>
              </a:rPr>
              <a:t>Autonomic</a:t>
            </a:r>
            <a:endParaRPr/>
          </a:p>
          <a:p>
            <a:pPr marL="914400" lvl="1" indent="-342900" algn="l" rtl="0">
              <a:lnSpc>
                <a:spcPct val="100000"/>
              </a:lnSpc>
              <a:spcBef>
                <a:spcPts val="360"/>
              </a:spcBef>
              <a:spcAft>
                <a:spcPts val="0"/>
              </a:spcAft>
              <a:buSzPts val="1800"/>
              <a:buChar char="–"/>
            </a:pPr>
            <a:r>
              <a:rPr lang="en-US"/>
              <a:t>Somatic – voluntary actions (skeletal muscles)</a:t>
            </a:r>
            <a:endParaRPr/>
          </a:p>
          <a:p>
            <a:pPr marL="1371600" lvl="2" indent="-342900" algn="l" rtl="0">
              <a:lnSpc>
                <a:spcPct val="100000"/>
              </a:lnSpc>
              <a:spcBef>
                <a:spcPts val="360"/>
              </a:spcBef>
              <a:spcAft>
                <a:spcPts val="0"/>
              </a:spcAft>
              <a:buSzPts val="1800"/>
              <a:buChar char="–"/>
            </a:pPr>
            <a:r>
              <a:rPr lang="en-US"/>
              <a:t>Cranial and spinal nerves from the CNS to skeletal muscles</a:t>
            </a:r>
            <a:endParaRPr/>
          </a:p>
          <a:p>
            <a:pPr marL="914400" lvl="1" indent="-342900" algn="l" rtl="0">
              <a:lnSpc>
                <a:spcPct val="100000"/>
              </a:lnSpc>
              <a:spcBef>
                <a:spcPts val="360"/>
              </a:spcBef>
              <a:spcAft>
                <a:spcPts val="0"/>
              </a:spcAft>
              <a:buSzPts val="1800"/>
              <a:buChar char="–"/>
            </a:pPr>
            <a:r>
              <a:rPr lang="en-US"/>
              <a:t>Autonomic – involuntary actions (respiration, digestion, circulation, etc…)</a:t>
            </a:r>
            <a:endParaRPr/>
          </a:p>
          <a:p>
            <a:pPr marL="457200" lvl="0" indent="-228600" algn="l" rtl="0">
              <a:lnSpc>
                <a:spcPct val="100000"/>
              </a:lnSpc>
              <a:spcBef>
                <a:spcPts val="360"/>
              </a:spcBef>
              <a:spcAft>
                <a:spcPts val="0"/>
              </a:spcAft>
              <a:buClr>
                <a:schemeClr val="dk1"/>
              </a:buClr>
              <a:buSzPts val="1800"/>
              <a:buNone/>
            </a:pPr>
            <a:endParaRPr/>
          </a:p>
        </p:txBody>
      </p:sp>
      <p:pic>
        <p:nvPicPr>
          <p:cNvPr id="288" name="Google Shape;288;p30"/>
          <p:cNvPicPr preferRelativeResize="0"/>
          <p:nvPr/>
        </p:nvPicPr>
        <p:blipFill rotWithShape="1">
          <a:blip r:embed="rId3">
            <a:alphaModFix/>
          </a:blip>
          <a:srcRect r="-1" b="1"/>
          <a:stretch/>
        </p:blipFill>
        <p:spPr>
          <a:xfrm>
            <a:off x="7667363" y="1350789"/>
            <a:ext cx="3048000" cy="4962293"/>
          </a:xfrm>
          <a:prstGeom prst="rect">
            <a:avLst/>
          </a:prstGeom>
          <a:noFill/>
          <a:ln w="12700" cap="flat" cmpd="sng">
            <a:solidFill>
              <a:srgbClr val="B54A1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p:nvPr/>
        </p:nvSpPr>
        <p:spPr>
          <a:xfrm>
            <a:off x="3124200" y="1219200"/>
            <a:ext cx="8895347" cy="5468192"/>
          </a:xfrm>
          <a:prstGeom prst="ellipse">
            <a:avLst/>
          </a:prstGeom>
          <a:solidFill>
            <a:srgbClr val="FFFFCC">
              <a:alpha val="42352"/>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3"/>
          <p:cNvSpPr txBox="1">
            <a:spLocks noGrp="1"/>
          </p:cNvSpPr>
          <p:nvPr>
            <p:ph type="ctrTitle"/>
          </p:nvPr>
        </p:nvSpPr>
        <p:spPr>
          <a:xfrm>
            <a:off x="2590800" y="1828801"/>
            <a:ext cx="10058400" cy="14748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600"/>
              <a:buFont typeface="Calibri"/>
              <a:buNone/>
            </a:pPr>
            <a:r>
              <a:rPr lang="en-US" sz="6600" b="1"/>
              <a:t>Learning Objectives</a:t>
            </a:r>
            <a:endParaRPr/>
          </a:p>
        </p:txBody>
      </p:sp>
      <p:sp>
        <p:nvSpPr>
          <p:cNvPr id="95" name="Google Shape;95;p13"/>
          <p:cNvSpPr txBox="1">
            <a:spLocks noGrp="1"/>
          </p:cNvSpPr>
          <p:nvPr>
            <p:ph type="subTitle" idx="1"/>
          </p:nvPr>
        </p:nvSpPr>
        <p:spPr>
          <a:xfrm>
            <a:off x="3662082" y="3303674"/>
            <a:ext cx="7691718" cy="3004762"/>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3200"/>
              <a:buFont typeface="Calibri"/>
              <a:buAutoNum type="arabicPeriod"/>
            </a:pPr>
            <a:r>
              <a:rPr lang="en-US" sz="2800">
                <a:solidFill>
                  <a:schemeClr val="dk1"/>
                </a:solidFill>
              </a:rPr>
              <a:t>Identify the structures of the nervous system</a:t>
            </a:r>
            <a:endParaRPr/>
          </a:p>
          <a:p>
            <a:pPr marL="514350" lvl="0" indent="-514350" algn="l" rtl="0">
              <a:lnSpc>
                <a:spcPct val="100000"/>
              </a:lnSpc>
              <a:spcBef>
                <a:spcPts val="0"/>
              </a:spcBef>
              <a:spcAft>
                <a:spcPts val="0"/>
              </a:spcAft>
              <a:buClr>
                <a:schemeClr val="dk1"/>
              </a:buClr>
              <a:buSzPts val="3200"/>
              <a:buFont typeface="Calibri"/>
              <a:buAutoNum type="arabicPeriod"/>
            </a:pPr>
            <a:r>
              <a:rPr lang="en-US" sz="2800">
                <a:solidFill>
                  <a:schemeClr val="dk1"/>
                </a:solidFill>
              </a:rPr>
              <a:t>Describe the main functions of the nervous system</a:t>
            </a:r>
            <a:endParaRPr/>
          </a:p>
          <a:p>
            <a:pPr marL="514350" lvl="0" indent="-514350" algn="l" rtl="0">
              <a:lnSpc>
                <a:spcPct val="100000"/>
              </a:lnSpc>
              <a:spcBef>
                <a:spcPts val="0"/>
              </a:spcBef>
              <a:spcAft>
                <a:spcPts val="0"/>
              </a:spcAft>
              <a:buClr>
                <a:schemeClr val="dk1"/>
              </a:buClr>
              <a:buSzPts val="3200"/>
              <a:buFont typeface="Calibri"/>
              <a:buAutoNum type="arabicPeriod"/>
            </a:pPr>
            <a:r>
              <a:rPr lang="en-US" sz="2800">
                <a:solidFill>
                  <a:schemeClr val="dk1"/>
                </a:solidFill>
              </a:rPr>
              <a:t>Investigate how organisms respond to internal and external stimuli </a:t>
            </a:r>
            <a:endParaRPr sz="2800">
              <a:solidFill>
                <a:schemeClr val="dk1"/>
              </a:solidFill>
            </a:endParaRPr>
          </a:p>
        </p:txBody>
      </p:sp>
      <p:pic>
        <p:nvPicPr>
          <p:cNvPr id="96" name="Google Shape;96;p13"/>
          <p:cNvPicPr preferRelativeResize="0"/>
          <p:nvPr/>
        </p:nvPicPr>
        <p:blipFill rotWithShape="1">
          <a:blip r:embed="rId3">
            <a:alphaModFix/>
          </a:blip>
          <a:srcRect/>
          <a:stretch/>
        </p:blipFill>
        <p:spPr>
          <a:xfrm>
            <a:off x="207125" y="152400"/>
            <a:ext cx="2764675" cy="3897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Can You Sense the Answers?</a:t>
            </a:r>
            <a:endParaRPr/>
          </a:p>
        </p:txBody>
      </p:sp>
      <p:sp>
        <p:nvSpPr>
          <p:cNvPr id="294" name="Google Shape;294;p3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peripheral nervous system is made up of _ _ _ _ _ _ and has two divisions: the _ _ _ _ _ _ _ _ _ and _ _ _ _ _ _ _ </a:t>
            </a:r>
            <a:endParaRPr/>
          </a:p>
          <a:p>
            <a:pPr marL="457200" lvl="0" indent="-228600" algn="l" rtl="0">
              <a:lnSpc>
                <a:spcPct val="100000"/>
              </a:lnSpc>
              <a:spcBef>
                <a:spcPts val="360"/>
              </a:spcBef>
              <a:spcAft>
                <a:spcPts val="0"/>
              </a:spcAft>
              <a:buClr>
                <a:schemeClr val="dk1"/>
              </a:buClr>
              <a:buSzPts val="18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title"/>
          </p:nvPr>
        </p:nvSpPr>
        <p:spPr>
          <a:xfrm>
            <a:off x="442262" y="217075"/>
            <a:ext cx="11314546" cy="7990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chemeClr val="dk1"/>
                </a:solidFill>
              </a:rPr>
              <a:t>Nervous system cells are called neurons</a:t>
            </a:r>
            <a:endParaRPr>
              <a:solidFill>
                <a:schemeClr val="dk1"/>
              </a:solidFill>
            </a:endParaRPr>
          </a:p>
        </p:txBody>
      </p:sp>
      <p:cxnSp>
        <p:nvCxnSpPr>
          <p:cNvPr id="300" name="Google Shape;300;p32"/>
          <p:cNvCxnSpPr/>
          <p:nvPr/>
        </p:nvCxnSpPr>
        <p:spPr>
          <a:xfrm rot="10800000">
            <a:off x="4784520" y="2371986"/>
            <a:ext cx="1323976" cy="76200"/>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sp>
        <p:nvSpPr>
          <p:cNvPr id="301" name="Google Shape;301;p32"/>
          <p:cNvSpPr/>
          <p:nvPr/>
        </p:nvSpPr>
        <p:spPr>
          <a:xfrm rot="-1012320">
            <a:off x="2709767" y="2637489"/>
            <a:ext cx="624083" cy="2819400"/>
          </a:xfrm>
          <a:prstGeom prst="leftBrace">
            <a:avLst>
              <a:gd name="adj1" fmla="val 8333"/>
              <a:gd name="adj2" fmla="val 50443"/>
            </a:avLst>
          </a:prstGeom>
          <a:noFill/>
          <a:ln w="9525" cap="flat" cmpd="sng">
            <a:solidFill>
              <a:srgbClr val="4F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02" name="Google Shape;302;p32"/>
          <p:cNvGrpSpPr/>
          <p:nvPr/>
        </p:nvGrpSpPr>
        <p:grpSpPr>
          <a:xfrm>
            <a:off x="1665685" y="950712"/>
            <a:ext cx="10034602" cy="5199534"/>
            <a:chOff x="1400845" y="380852"/>
            <a:chExt cx="9219530" cy="5199534"/>
          </a:xfrm>
        </p:grpSpPr>
        <p:sp>
          <p:nvSpPr>
            <p:cNvPr id="303" name="Google Shape;303;p32"/>
            <p:cNvSpPr txBox="1"/>
            <p:nvPr/>
          </p:nvSpPr>
          <p:spPr>
            <a:xfrm>
              <a:off x="5514975" y="914401"/>
              <a:ext cx="5105400" cy="341632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400"/>
                <a:buFont typeface="Arial"/>
                <a:buChar char="•"/>
              </a:pPr>
              <a:r>
                <a:rPr lang="en-US" sz="2400" b="1" i="0" u="sng" strike="noStrike" cap="none">
                  <a:solidFill>
                    <a:srgbClr val="76923C"/>
                  </a:solidFill>
                  <a:latin typeface="Arial"/>
                  <a:ea typeface="Arial"/>
                  <a:cs typeface="Arial"/>
                  <a:sym typeface="Arial"/>
                </a:rPr>
                <a:t>Soma </a:t>
              </a:r>
              <a:r>
                <a:rPr lang="en-US" sz="2400" b="0" i="0" u="none" strike="noStrike" cap="none">
                  <a:solidFill>
                    <a:srgbClr val="000000"/>
                  </a:solidFill>
                  <a:latin typeface="Arial"/>
                  <a:ea typeface="Arial"/>
                  <a:cs typeface="Arial"/>
                  <a:sym typeface="Arial"/>
                </a:rPr>
                <a:t>the cell body – contains the nucleus</a:t>
              </a:r>
              <a:endParaRPr sz="2400" b="0" i="0" u="none" strike="noStrike" cap="none">
                <a:solidFill>
                  <a:srgbClr val="07121F"/>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1" i="0" u="sng" strike="noStrike" cap="none">
                  <a:solidFill>
                    <a:srgbClr val="76923C"/>
                  </a:solidFill>
                  <a:latin typeface="Arial"/>
                  <a:ea typeface="Arial"/>
                  <a:cs typeface="Arial"/>
                  <a:sym typeface="Arial"/>
                </a:rPr>
                <a:t>Dendrites</a:t>
              </a:r>
              <a:r>
                <a:rPr lang="en-US" sz="2400" b="0" i="0" u="none" strike="noStrike" cap="none">
                  <a:solidFill>
                    <a:srgbClr val="000000"/>
                  </a:solidFill>
                  <a:latin typeface="Arial"/>
                  <a:ea typeface="Arial"/>
                  <a:cs typeface="Arial"/>
                  <a:sym typeface="Arial"/>
                </a:rPr>
                <a:t> receive information from other neurons and send them </a:t>
              </a:r>
              <a:r>
                <a:rPr lang="en-US" sz="2400" b="0" i="0" u="none" strike="noStrike" cap="none">
                  <a:solidFill>
                    <a:srgbClr val="76923C"/>
                  </a:solidFill>
                  <a:latin typeface="Arial"/>
                  <a:ea typeface="Arial"/>
                  <a:cs typeface="Arial"/>
                  <a:sym typeface="Arial"/>
                </a:rPr>
                <a:t>to</a:t>
              </a:r>
              <a:r>
                <a:rPr lang="en-US" sz="2400" b="0" i="0" u="none" strike="noStrike" cap="none">
                  <a:solidFill>
                    <a:srgbClr val="000000"/>
                  </a:solidFill>
                  <a:latin typeface="Arial"/>
                  <a:ea typeface="Arial"/>
                  <a:cs typeface="Arial"/>
                  <a:sym typeface="Arial"/>
                </a:rPr>
                <a:t> the cell body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US" sz="2400" b="1" i="0" u="sng" strike="noStrike" cap="none">
                  <a:solidFill>
                    <a:srgbClr val="76923C"/>
                  </a:solidFill>
                  <a:latin typeface="Arial"/>
                  <a:ea typeface="Arial"/>
                  <a:cs typeface="Arial"/>
                  <a:sym typeface="Arial"/>
                </a:rPr>
                <a:t>Axons</a:t>
              </a:r>
              <a:r>
                <a:rPr lang="en-US" sz="2400" b="1" i="0" u="none" strike="noStrike" cap="none">
                  <a:solidFill>
                    <a:srgbClr val="00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take information </a:t>
              </a:r>
              <a:r>
                <a:rPr lang="en-US" sz="2400" b="0" i="0" u="none" strike="noStrike" cap="none">
                  <a:solidFill>
                    <a:srgbClr val="76923C"/>
                  </a:solidFill>
                  <a:latin typeface="Arial"/>
                  <a:ea typeface="Arial"/>
                  <a:cs typeface="Arial"/>
                  <a:sym typeface="Arial"/>
                </a:rPr>
                <a:t>away</a:t>
              </a:r>
              <a:r>
                <a:rPr lang="en-US" sz="2400" b="0" i="0" u="none" strike="noStrike" cap="none">
                  <a:solidFill>
                    <a:srgbClr val="000000"/>
                  </a:solidFill>
                  <a:latin typeface="Arial"/>
                  <a:ea typeface="Arial"/>
                  <a:cs typeface="Arial"/>
                  <a:sym typeface="Arial"/>
                </a:rPr>
                <a:t> from the cell body</a:t>
              </a:r>
              <a:br>
                <a:rPr lang="en-US" sz="2400" b="0" i="0" u="none" strike="noStrike" cap="none">
                  <a:solidFill>
                    <a:srgbClr val="000000"/>
                  </a:solidFill>
                  <a:latin typeface="Arial"/>
                  <a:ea typeface="Arial"/>
                  <a:cs typeface="Arial"/>
                  <a:sym typeface="Arial"/>
                </a:rPr>
              </a:b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pic>
          <p:nvPicPr>
            <p:cNvPr id="304" name="Google Shape;304;p32" descr="http://www.clker.com/cliparts/N/h/3/w/Z/1/neuron-b-w-hi.png"/>
            <p:cNvPicPr preferRelativeResize="0"/>
            <p:nvPr/>
          </p:nvPicPr>
          <p:blipFill rotWithShape="1">
            <a:blip r:embed="rId3">
              <a:alphaModFix/>
            </a:blip>
            <a:srcRect/>
            <a:stretch/>
          </p:blipFill>
          <p:spPr>
            <a:xfrm rot="4927718">
              <a:off x="1059364" y="1860948"/>
              <a:ext cx="4939396" cy="2239343"/>
            </a:xfrm>
            <a:prstGeom prst="rect">
              <a:avLst/>
            </a:prstGeom>
            <a:noFill/>
            <a:ln>
              <a:noFill/>
            </a:ln>
          </p:spPr>
        </p:pic>
        <p:cxnSp>
          <p:nvCxnSpPr>
            <p:cNvPr id="305" name="Google Shape;305;p32"/>
            <p:cNvCxnSpPr/>
            <p:nvPr/>
          </p:nvCxnSpPr>
          <p:spPr>
            <a:xfrm flipH="1">
              <a:off x="3371477" y="3050703"/>
              <a:ext cx="2111307" cy="626358"/>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sp>
          <p:nvSpPr>
            <p:cNvPr id="306" name="Google Shape;306;p32"/>
            <p:cNvSpPr/>
            <p:nvPr/>
          </p:nvSpPr>
          <p:spPr>
            <a:xfrm rot="1876352">
              <a:off x="1410253" y="3632089"/>
              <a:ext cx="151996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F6128"/>
                  </a:solidFill>
                  <a:latin typeface="Arial"/>
                  <a:ea typeface="Arial"/>
                  <a:cs typeface="Arial"/>
                  <a:sym typeface="Arial"/>
                </a:rPr>
                <a:t>NEURON</a:t>
              </a:r>
              <a:endParaRPr sz="1400" b="0" i="0" u="none" strike="noStrike" cap="none">
                <a:solidFill>
                  <a:srgbClr val="000000"/>
                </a:solidFill>
                <a:latin typeface="Arial"/>
                <a:ea typeface="Arial"/>
                <a:cs typeface="Arial"/>
                <a:sym typeface="Arial"/>
              </a:endParaRPr>
            </a:p>
          </p:txBody>
        </p:sp>
      </p:grpSp>
      <p:cxnSp>
        <p:nvCxnSpPr>
          <p:cNvPr id="307" name="Google Shape;307;p32"/>
          <p:cNvCxnSpPr/>
          <p:nvPr/>
        </p:nvCxnSpPr>
        <p:spPr>
          <a:xfrm flipH="1">
            <a:off x="3629891" y="1735447"/>
            <a:ext cx="2478605" cy="159416"/>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3"/>
          <p:cNvSpPr txBox="1">
            <a:spLocks noGrp="1"/>
          </p:cNvSpPr>
          <p:nvPr>
            <p:ph type="title"/>
          </p:nvPr>
        </p:nvSpPr>
        <p:spPr>
          <a:xfrm>
            <a:off x="442262" y="217075"/>
            <a:ext cx="11314546" cy="7990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How do neurons communicate with each other?</a:t>
            </a:r>
            <a:endParaRPr/>
          </a:p>
        </p:txBody>
      </p:sp>
      <p:grpSp>
        <p:nvGrpSpPr>
          <p:cNvPr id="313" name="Google Shape;313;p33"/>
          <p:cNvGrpSpPr/>
          <p:nvPr/>
        </p:nvGrpSpPr>
        <p:grpSpPr>
          <a:xfrm>
            <a:off x="2169668" y="1018536"/>
            <a:ext cx="9151929" cy="5350828"/>
            <a:chOff x="2057066" y="233066"/>
            <a:chExt cx="8408551" cy="5350828"/>
          </a:xfrm>
        </p:grpSpPr>
        <p:sp>
          <p:nvSpPr>
            <p:cNvPr id="314" name="Google Shape;314;p33"/>
            <p:cNvSpPr txBox="1"/>
            <p:nvPr/>
          </p:nvSpPr>
          <p:spPr>
            <a:xfrm>
              <a:off x="5360217" y="1293092"/>
              <a:ext cx="5105400"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7121F"/>
                  </a:solidFill>
                  <a:latin typeface="Arial"/>
                  <a:ea typeface="Arial"/>
                  <a:cs typeface="Arial"/>
                  <a:sym typeface="Arial"/>
                </a:rPr>
                <a:t> Electrical and chemical i</a:t>
              </a:r>
              <a:r>
                <a:rPr lang="en-US" sz="2400" b="0" i="0" u="none" strike="noStrike" cap="none">
                  <a:solidFill>
                    <a:srgbClr val="000000"/>
                  </a:solidFill>
                  <a:latin typeface="Arial"/>
                  <a:ea typeface="Arial"/>
                  <a:cs typeface="Arial"/>
                  <a:sym typeface="Arial"/>
                </a:rPr>
                <a:t>nformation flows from one neuron to another neuron </a:t>
              </a:r>
              <a:r>
                <a:rPr lang="en-US" sz="2400" b="0" i="0" u="none" strike="noStrike" cap="none">
                  <a:solidFill>
                    <a:srgbClr val="76923C"/>
                  </a:solidFill>
                  <a:latin typeface="Arial"/>
                  <a:ea typeface="Arial"/>
                  <a:cs typeface="Arial"/>
                  <a:sym typeface="Arial"/>
                </a:rPr>
                <a:t>across</a:t>
              </a:r>
              <a:r>
                <a:rPr lang="en-US" sz="2400" b="0" i="0" u="none" strike="noStrike" cap="none">
                  <a:solidFill>
                    <a:srgbClr val="000000"/>
                  </a:solidFill>
                  <a:latin typeface="Arial"/>
                  <a:ea typeface="Arial"/>
                  <a:cs typeface="Arial"/>
                  <a:sym typeface="Arial"/>
                </a:rPr>
                <a:t> a gap called a </a:t>
              </a:r>
              <a:r>
                <a:rPr lang="en-US" sz="2400" b="1" i="0" u="sng" strike="noStrike" cap="none">
                  <a:solidFill>
                    <a:srgbClr val="76923C"/>
                  </a:solidFill>
                  <a:latin typeface="Arial"/>
                  <a:ea typeface="Arial"/>
                  <a:cs typeface="Arial"/>
                  <a:sym typeface="Arial"/>
                </a:rPr>
                <a:t>synapse</a:t>
              </a:r>
              <a:endParaRPr sz="2400" b="0" i="0" u="none" strike="noStrike" cap="none">
                <a:solidFill>
                  <a:srgbClr val="000000"/>
                </a:solidFill>
                <a:latin typeface="Arial"/>
                <a:ea typeface="Arial"/>
                <a:cs typeface="Arial"/>
                <a:sym typeface="Arial"/>
              </a:endParaRPr>
            </a:p>
          </p:txBody>
        </p:sp>
        <p:pic>
          <p:nvPicPr>
            <p:cNvPr id="315" name="Google Shape;315;p33" descr="http://www.clker.com/cliparts/N/h/3/w/Z/1/neuron-b-w-hi.png"/>
            <p:cNvPicPr preferRelativeResize="0"/>
            <p:nvPr/>
          </p:nvPicPr>
          <p:blipFill rotWithShape="1">
            <a:blip r:embed="rId3">
              <a:alphaModFix/>
            </a:blip>
            <a:srcRect/>
            <a:stretch/>
          </p:blipFill>
          <p:spPr>
            <a:xfrm rot="4927718">
              <a:off x="1034714" y="1713162"/>
              <a:ext cx="4939396" cy="2239343"/>
            </a:xfrm>
            <a:prstGeom prst="rect">
              <a:avLst/>
            </a:prstGeom>
            <a:noFill/>
            <a:ln>
              <a:noFill/>
            </a:ln>
          </p:spPr>
        </p:pic>
        <p:pic>
          <p:nvPicPr>
            <p:cNvPr id="316" name="Google Shape;316;p33" descr="http://www.clker.com/cliparts/N/h/3/w/Z/1/neuron-b-w-hi.png"/>
            <p:cNvPicPr preferRelativeResize="0"/>
            <p:nvPr/>
          </p:nvPicPr>
          <p:blipFill rotWithShape="1">
            <a:blip r:embed="rId3">
              <a:alphaModFix/>
            </a:blip>
            <a:srcRect/>
            <a:stretch/>
          </p:blipFill>
          <p:spPr>
            <a:xfrm rot="10800000" flipH="1">
              <a:off x="5360217" y="4409837"/>
              <a:ext cx="2779002" cy="1174058"/>
            </a:xfrm>
            <a:prstGeom prst="rect">
              <a:avLst/>
            </a:prstGeom>
            <a:noFill/>
            <a:ln>
              <a:noFill/>
            </a:ln>
          </p:spPr>
        </p:pic>
        <p:cxnSp>
          <p:nvCxnSpPr>
            <p:cNvPr id="317" name="Google Shape;317;p33"/>
            <p:cNvCxnSpPr/>
            <p:nvPr/>
          </p:nvCxnSpPr>
          <p:spPr>
            <a:xfrm flipH="1">
              <a:off x="5088256" y="2493421"/>
              <a:ext cx="4267686" cy="1916416"/>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title"/>
          </p:nvPr>
        </p:nvSpPr>
        <p:spPr>
          <a:xfrm>
            <a:off x="609600" y="274638"/>
            <a:ext cx="10972800" cy="81518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Neuron Types</a:t>
            </a:r>
            <a:endParaRPr/>
          </a:p>
        </p:txBody>
      </p:sp>
      <p:sp>
        <p:nvSpPr>
          <p:cNvPr id="323" name="Google Shape;323;p34"/>
          <p:cNvSpPr txBox="1">
            <a:spLocks noGrp="1"/>
          </p:cNvSpPr>
          <p:nvPr>
            <p:ph type="body" idx="1"/>
          </p:nvPr>
        </p:nvSpPr>
        <p:spPr>
          <a:xfrm>
            <a:off x="1535546" y="1089820"/>
            <a:ext cx="5029200" cy="49530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solidFill>
                  <a:srgbClr val="76923C"/>
                </a:solidFill>
              </a:rPr>
              <a:t>Sensory</a:t>
            </a:r>
            <a:r>
              <a:rPr lang="en-US" sz="2800"/>
              <a:t> neurons receive and send signals to the CNS</a:t>
            </a:r>
            <a:endParaRPr/>
          </a:p>
          <a:p>
            <a:pPr marL="457200" lvl="0" indent="-228600" algn="l" rtl="0">
              <a:lnSpc>
                <a:spcPct val="100000"/>
              </a:lnSpc>
              <a:spcBef>
                <a:spcPts val="360"/>
              </a:spcBef>
              <a:spcAft>
                <a:spcPts val="0"/>
              </a:spcAft>
              <a:buClr>
                <a:schemeClr val="dk1"/>
              </a:buClr>
              <a:buSzPts val="1800"/>
              <a:buNone/>
            </a:pPr>
            <a:endParaRPr sz="900"/>
          </a:p>
          <a:p>
            <a:pPr marL="457200" lvl="0" indent="-342900" algn="l" rtl="0">
              <a:lnSpc>
                <a:spcPct val="100000"/>
              </a:lnSpc>
              <a:spcBef>
                <a:spcPts val="360"/>
              </a:spcBef>
              <a:spcAft>
                <a:spcPts val="0"/>
              </a:spcAft>
              <a:buClr>
                <a:schemeClr val="dk1"/>
              </a:buClr>
              <a:buSzPts val="1800"/>
              <a:buChar char="•"/>
            </a:pPr>
            <a:r>
              <a:rPr lang="en-US" sz="2800">
                <a:solidFill>
                  <a:srgbClr val="76923C"/>
                </a:solidFill>
              </a:rPr>
              <a:t>Motor </a:t>
            </a:r>
            <a:r>
              <a:rPr lang="en-US" sz="2800">
                <a:solidFill>
                  <a:schemeClr val="dk1"/>
                </a:solidFill>
              </a:rPr>
              <a:t>neurons sends signals to effectors (muscles &amp; glands) to cause reactions</a:t>
            </a:r>
            <a:endParaRPr/>
          </a:p>
          <a:p>
            <a:pPr marL="457200" lvl="0" indent="-228600" algn="l" rtl="0">
              <a:lnSpc>
                <a:spcPct val="100000"/>
              </a:lnSpc>
              <a:spcBef>
                <a:spcPts val="360"/>
              </a:spcBef>
              <a:spcAft>
                <a:spcPts val="0"/>
              </a:spcAft>
              <a:buClr>
                <a:schemeClr val="dk1"/>
              </a:buClr>
              <a:buSzPts val="1800"/>
              <a:buNone/>
            </a:pPr>
            <a:endParaRPr sz="900"/>
          </a:p>
          <a:p>
            <a:pPr marL="457200" lvl="0" indent="-342900" algn="l" rtl="0">
              <a:lnSpc>
                <a:spcPct val="100000"/>
              </a:lnSpc>
              <a:spcBef>
                <a:spcPts val="360"/>
              </a:spcBef>
              <a:spcAft>
                <a:spcPts val="0"/>
              </a:spcAft>
              <a:buClr>
                <a:schemeClr val="dk1"/>
              </a:buClr>
              <a:buSzPts val="1800"/>
              <a:buChar char="•"/>
            </a:pPr>
            <a:r>
              <a:rPr lang="en-US" sz="2800">
                <a:solidFill>
                  <a:srgbClr val="76923C"/>
                </a:solidFill>
              </a:rPr>
              <a:t>Interneurons</a:t>
            </a:r>
            <a:r>
              <a:rPr lang="en-US" sz="2800">
                <a:solidFill>
                  <a:schemeClr val="dk1"/>
                </a:solidFill>
              </a:rPr>
              <a:t>,</a:t>
            </a:r>
            <a:r>
              <a:rPr lang="en-US" sz="2800"/>
              <a:t> within the CNS, relay messages between sensory and motor neurons</a:t>
            </a:r>
            <a:endParaRPr/>
          </a:p>
        </p:txBody>
      </p:sp>
      <p:pic>
        <p:nvPicPr>
          <p:cNvPr id="324" name="Google Shape;324;p34"/>
          <p:cNvPicPr preferRelativeResize="0"/>
          <p:nvPr/>
        </p:nvPicPr>
        <p:blipFill rotWithShape="1">
          <a:blip r:embed="rId3">
            <a:alphaModFix/>
          </a:blip>
          <a:srcRect/>
          <a:stretch/>
        </p:blipFill>
        <p:spPr>
          <a:xfrm>
            <a:off x="6746644" y="1208883"/>
            <a:ext cx="3611513" cy="4833937"/>
          </a:xfrm>
          <a:prstGeom prst="rect">
            <a:avLst/>
          </a:prstGeom>
          <a:noFill/>
          <a:ln w="12700" cap="flat" cmpd="sng">
            <a:solidFill>
              <a:srgbClr val="B54A1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title"/>
          </p:nvPr>
        </p:nvSpPr>
        <p:spPr>
          <a:xfrm>
            <a:off x="442262" y="217075"/>
            <a:ext cx="11314546" cy="7990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B54A10"/>
                </a:solidFill>
              </a:rPr>
              <a:t>Label the Neuron</a:t>
            </a:r>
            <a:endParaRPr/>
          </a:p>
        </p:txBody>
      </p:sp>
      <p:grpSp>
        <p:nvGrpSpPr>
          <p:cNvPr id="330" name="Google Shape;330;p35"/>
          <p:cNvGrpSpPr/>
          <p:nvPr/>
        </p:nvGrpSpPr>
        <p:grpSpPr>
          <a:xfrm>
            <a:off x="2169669" y="1018536"/>
            <a:ext cx="6619861" cy="5350828"/>
            <a:chOff x="2057066" y="233066"/>
            <a:chExt cx="6082153" cy="5350828"/>
          </a:xfrm>
        </p:grpSpPr>
        <p:pic>
          <p:nvPicPr>
            <p:cNvPr id="331" name="Google Shape;331;p35" descr="http://www.clker.com/cliparts/N/h/3/w/Z/1/neuron-b-w-hi.png"/>
            <p:cNvPicPr preferRelativeResize="0"/>
            <p:nvPr/>
          </p:nvPicPr>
          <p:blipFill rotWithShape="1">
            <a:blip r:embed="rId3">
              <a:alphaModFix/>
            </a:blip>
            <a:srcRect/>
            <a:stretch/>
          </p:blipFill>
          <p:spPr>
            <a:xfrm rot="4927718">
              <a:off x="1034714" y="1713162"/>
              <a:ext cx="4939396" cy="2239343"/>
            </a:xfrm>
            <a:prstGeom prst="rect">
              <a:avLst/>
            </a:prstGeom>
            <a:noFill/>
            <a:ln>
              <a:noFill/>
            </a:ln>
          </p:spPr>
        </p:pic>
        <p:pic>
          <p:nvPicPr>
            <p:cNvPr id="332" name="Google Shape;332;p35" descr="http://www.clker.com/cliparts/N/h/3/w/Z/1/neuron-b-w-hi.png"/>
            <p:cNvPicPr preferRelativeResize="0"/>
            <p:nvPr/>
          </p:nvPicPr>
          <p:blipFill rotWithShape="1">
            <a:blip r:embed="rId3">
              <a:alphaModFix/>
            </a:blip>
            <a:srcRect/>
            <a:stretch/>
          </p:blipFill>
          <p:spPr>
            <a:xfrm rot="10800000" flipH="1">
              <a:off x="5360217" y="4409837"/>
              <a:ext cx="2779002" cy="1174058"/>
            </a:xfrm>
            <a:prstGeom prst="rect">
              <a:avLst/>
            </a:prstGeom>
            <a:noFill/>
            <a:ln>
              <a:noFill/>
            </a:ln>
          </p:spPr>
        </p:pic>
        <p:cxnSp>
          <p:nvCxnSpPr>
            <p:cNvPr id="333" name="Google Shape;333;p35"/>
            <p:cNvCxnSpPr/>
            <p:nvPr/>
          </p:nvCxnSpPr>
          <p:spPr>
            <a:xfrm flipH="1">
              <a:off x="5088257" y="3910355"/>
              <a:ext cx="996282" cy="499482"/>
            </a:xfrm>
            <a:prstGeom prst="straightConnector1">
              <a:avLst/>
            </a:prstGeom>
            <a:noFill/>
            <a:ln w="38100" cap="flat" cmpd="sng">
              <a:solidFill>
                <a:schemeClr val="accent1"/>
              </a:solidFill>
              <a:prstDash val="solid"/>
              <a:round/>
              <a:headEnd type="none" w="sm" len="sm"/>
              <a:tailEnd type="stealth" w="med" len="med"/>
            </a:ln>
            <a:effectLst>
              <a:outerShdw blurRad="40000" dist="23000" dir="5400000" rotWithShape="0">
                <a:srgbClr val="000000">
                  <a:alpha val="33725"/>
                </a:srgbClr>
              </a:outerShdw>
            </a:effectLst>
          </p:spPr>
        </p:cxnSp>
      </p:grpSp>
      <p:cxnSp>
        <p:nvCxnSpPr>
          <p:cNvPr id="334" name="Google Shape;334;p35"/>
          <p:cNvCxnSpPr/>
          <p:nvPr/>
        </p:nvCxnSpPr>
        <p:spPr>
          <a:xfrm>
            <a:off x="6553200" y="4695825"/>
            <a:ext cx="1257300" cy="1162"/>
          </a:xfrm>
          <a:prstGeom prst="straightConnector1">
            <a:avLst/>
          </a:prstGeom>
          <a:noFill/>
          <a:ln w="38100" cap="flat" cmpd="sng">
            <a:solidFill>
              <a:srgbClr val="4A7DBA"/>
            </a:solidFill>
            <a:prstDash val="solid"/>
            <a:round/>
            <a:headEnd type="none" w="sm" len="sm"/>
            <a:tailEnd type="none" w="sm" len="sm"/>
          </a:ln>
        </p:spPr>
      </p:cxnSp>
      <p:cxnSp>
        <p:nvCxnSpPr>
          <p:cNvPr id="335" name="Google Shape;335;p35"/>
          <p:cNvCxnSpPr/>
          <p:nvPr/>
        </p:nvCxnSpPr>
        <p:spPr>
          <a:xfrm>
            <a:off x="3538653" y="3922674"/>
            <a:ext cx="2226189" cy="0"/>
          </a:xfrm>
          <a:prstGeom prst="straightConnector1">
            <a:avLst/>
          </a:prstGeom>
          <a:noFill/>
          <a:ln w="31750" cap="flat" cmpd="sng">
            <a:solidFill>
              <a:srgbClr val="4A7DBA"/>
            </a:solidFill>
            <a:prstDash val="solid"/>
            <a:round/>
            <a:headEnd type="none" w="sm" len="sm"/>
            <a:tailEnd type="none" w="sm" len="sm"/>
          </a:ln>
        </p:spPr>
      </p:cxnSp>
      <p:cxnSp>
        <p:nvCxnSpPr>
          <p:cNvPr id="336" name="Google Shape;336;p35"/>
          <p:cNvCxnSpPr/>
          <p:nvPr/>
        </p:nvCxnSpPr>
        <p:spPr>
          <a:xfrm>
            <a:off x="291933" y="2698130"/>
            <a:ext cx="2226189" cy="0"/>
          </a:xfrm>
          <a:prstGeom prst="straightConnector1">
            <a:avLst/>
          </a:prstGeom>
          <a:noFill/>
          <a:ln w="31750" cap="flat" cmpd="sng">
            <a:solidFill>
              <a:srgbClr val="4A7DBA"/>
            </a:solidFill>
            <a:prstDash val="solid"/>
            <a:round/>
            <a:headEnd type="none" w="sm" len="sm"/>
            <a:tailEnd type="none" w="sm" len="sm"/>
          </a:ln>
        </p:spPr>
      </p:cxnSp>
      <p:cxnSp>
        <p:nvCxnSpPr>
          <p:cNvPr id="337" name="Google Shape;337;p35"/>
          <p:cNvCxnSpPr/>
          <p:nvPr/>
        </p:nvCxnSpPr>
        <p:spPr>
          <a:xfrm>
            <a:off x="3469517" y="1968826"/>
            <a:ext cx="2922373" cy="0"/>
          </a:xfrm>
          <a:prstGeom prst="straightConnector1">
            <a:avLst/>
          </a:prstGeom>
          <a:noFill/>
          <a:ln w="31750" cap="flat" cmpd="sng">
            <a:solidFill>
              <a:srgbClr val="4A7DBA"/>
            </a:solidFill>
            <a:prstDash val="solid"/>
            <a:round/>
            <a:headEnd type="none" w="sm" len="sm"/>
            <a:tailEnd type="none" w="sm" len="sm"/>
          </a:ln>
        </p:spPr>
      </p:cxnSp>
      <p:sp>
        <p:nvSpPr>
          <p:cNvPr id="338" name="Google Shape;338;p35"/>
          <p:cNvSpPr txBox="1"/>
          <p:nvPr/>
        </p:nvSpPr>
        <p:spPr>
          <a:xfrm>
            <a:off x="8153399" y="1762124"/>
            <a:ext cx="2922373" cy="2246769"/>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Axon		nucleus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Cell body	away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Synapse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Dendrite	across</a:t>
            </a:r>
            <a:endParaRPr sz="1400" b="0" i="0" u="none" strike="noStrike" cap="none">
              <a:solidFill>
                <a:srgbClr val="000000"/>
              </a:solidFill>
              <a:latin typeface="Arial"/>
              <a:ea typeface="Arial"/>
              <a:cs typeface="Arial"/>
              <a:sym typeface="Arial"/>
            </a:endParaRPr>
          </a:p>
        </p:txBody>
      </p:sp>
      <p:sp>
        <p:nvSpPr>
          <p:cNvPr id="339" name="Google Shape;339;p35"/>
          <p:cNvSpPr txBox="1"/>
          <p:nvPr/>
        </p:nvSpPr>
        <p:spPr>
          <a:xfrm>
            <a:off x="3538653" y="4124325"/>
            <a:ext cx="2452572"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Takes information ________ from the cell body</a:t>
            </a:r>
            <a:endParaRPr sz="1400" b="0" i="0" u="none" strike="noStrike" cap="none">
              <a:solidFill>
                <a:srgbClr val="000000"/>
              </a:solidFill>
              <a:latin typeface="Arial"/>
              <a:ea typeface="Arial"/>
              <a:cs typeface="Arial"/>
              <a:sym typeface="Arial"/>
            </a:endParaRPr>
          </a:p>
        </p:txBody>
      </p:sp>
      <p:sp>
        <p:nvSpPr>
          <p:cNvPr id="340" name="Google Shape;340;p35"/>
          <p:cNvSpPr txBox="1"/>
          <p:nvPr/>
        </p:nvSpPr>
        <p:spPr>
          <a:xfrm>
            <a:off x="112796" y="2781326"/>
            <a:ext cx="2633166"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Takes information from other</a:t>
            </a:r>
            <a:r>
              <a:rPr lang="en-US" sz="1400" b="1"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neurons</a:t>
            </a:r>
            <a:r>
              <a:rPr lang="en-US" sz="1400" b="1"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_____ the cell body</a:t>
            </a:r>
            <a:endParaRPr sz="1400" b="0" i="0" u="none" strike="noStrike" cap="none">
              <a:solidFill>
                <a:srgbClr val="000000"/>
              </a:solidFill>
              <a:latin typeface="Arial"/>
              <a:ea typeface="Arial"/>
              <a:cs typeface="Arial"/>
              <a:sym typeface="Arial"/>
            </a:endParaRPr>
          </a:p>
        </p:txBody>
      </p:sp>
      <p:sp>
        <p:nvSpPr>
          <p:cNvPr id="341" name="Google Shape;341;p35"/>
          <p:cNvSpPr txBox="1"/>
          <p:nvPr/>
        </p:nvSpPr>
        <p:spPr>
          <a:xfrm>
            <a:off x="6391890" y="4745267"/>
            <a:ext cx="30246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Electrical and chemical information moves __________ this space</a:t>
            </a:r>
            <a:endParaRPr sz="1400" b="0" i="0" u="none" strike="noStrike" cap="none">
              <a:solidFill>
                <a:srgbClr val="000000"/>
              </a:solidFill>
              <a:latin typeface="Arial"/>
              <a:ea typeface="Arial"/>
              <a:cs typeface="Arial"/>
              <a:sym typeface="Arial"/>
            </a:endParaRPr>
          </a:p>
        </p:txBody>
      </p:sp>
      <p:sp>
        <p:nvSpPr>
          <p:cNvPr id="342" name="Google Shape;342;p35"/>
          <p:cNvSpPr txBox="1"/>
          <p:nvPr/>
        </p:nvSpPr>
        <p:spPr>
          <a:xfrm>
            <a:off x="4495695" y="2030814"/>
            <a:ext cx="222618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Location of the ________</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body" idx="1"/>
          </p:nvPr>
        </p:nvSpPr>
        <p:spPr>
          <a:xfrm>
            <a:off x="1371600" y="2705100"/>
            <a:ext cx="4180114" cy="40386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Stimulus </a:t>
            </a:r>
            <a:r>
              <a:rPr lang="en-US" sz="2600">
                <a:solidFill>
                  <a:srgbClr val="464646"/>
                </a:solidFill>
              </a:rPr>
              <a:t>received by sensory</a:t>
            </a:r>
            <a:r>
              <a:rPr lang="en-US" sz="2600"/>
              <a:t> neurons</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Decision</a:t>
            </a:r>
            <a:r>
              <a:rPr lang="en-US" sz="2600"/>
              <a:t> made by the interneurons</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Response</a:t>
            </a:r>
            <a:r>
              <a:rPr lang="en-US" sz="2600"/>
              <a:t> by the motor neurons (resulting action)</a:t>
            </a:r>
            <a:r>
              <a:rPr lang="en-US" sz="2600">
                <a:solidFill>
                  <a:srgbClr val="76923C"/>
                </a:solidFill>
              </a:rPr>
              <a:t> </a:t>
            </a:r>
            <a:endParaRPr/>
          </a:p>
          <a:p>
            <a:pPr marL="0" lvl="0" indent="0" algn="l" rtl="0">
              <a:lnSpc>
                <a:spcPct val="100000"/>
              </a:lnSpc>
              <a:spcBef>
                <a:spcPts val="360"/>
              </a:spcBef>
              <a:spcAft>
                <a:spcPts val="0"/>
              </a:spcAft>
              <a:buSzPts val="1800"/>
              <a:buNone/>
            </a:pPr>
            <a:endParaRPr sz="2800"/>
          </a:p>
        </p:txBody>
      </p:sp>
      <p:pic>
        <p:nvPicPr>
          <p:cNvPr id="349" name="Google Shape;349;p36"/>
          <p:cNvPicPr preferRelativeResize="0"/>
          <p:nvPr/>
        </p:nvPicPr>
        <p:blipFill rotWithShape="1">
          <a:blip r:embed="rId3">
            <a:alphaModFix/>
          </a:blip>
          <a:srcRect/>
          <a:stretch/>
        </p:blipFill>
        <p:spPr>
          <a:xfrm>
            <a:off x="5733330" y="2951389"/>
            <a:ext cx="4834538" cy="3287486"/>
          </a:xfrm>
          <a:prstGeom prst="rect">
            <a:avLst/>
          </a:prstGeom>
          <a:noFill/>
          <a:ln w="12700" cap="flat" cmpd="sng">
            <a:solidFill>
              <a:srgbClr val="B54A10"/>
            </a:solidFill>
            <a:prstDash val="solid"/>
            <a:round/>
            <a:headEnd type="none" w="sm" len="sm"/>
            <a:tailEnd type="none" w="sm" len="sm"/>
          </a:ln>
        </p:spPr>
      </p:pic>
      <p:sp>
        <p:nvSpPr>
          <p:cNvPr id="350" name="Google Shape;350;p36"/>
          <p:cNvSpPr txBox="1"/>
          <p:nvPr/>
        </p:nvSpPr>
        <p:spPr>
          <a:xfrm>
            <a:off x="1066800" y="619125"/>
            <a:ext cx="9567743"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 reflex is an involuntary, automatic response to a stimulus. It involves a simple nerve pathway called a </a:t>
            </a:r>
            <a:r>
              <a:rPr lang="en-US" sz="2800" b="0" i="0" u="none" strike="noStrike" cap="none">
                <a:solidFill>
                  <a:srgbClr val="E36C09"/>
                </a:solidFill>
                <a:latin typeface="Arial"/>
                <a:ea typeface="Arial"/>
                <a:cs typeface="Arial"/>
                <a:sym typeface="Arial"/>
              </a:rPr>
              <a:t>reflex arc</a:t>
            </a:r>
            <a:r>
              <a:rPr lang="en-US" sz="28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chemeClr val="dk1"/>
                </a:solidFill>
                <a:latin typeface="Arial"/>
                <a:ea typeface="Arial"/>
                <a:cs typeface="Arial"/>
                <a:sym typeface="Arial"/>
              </a:rPr>
              <a:t>Controlled in the spinal cord not the brain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chemeClr val="dk1"/>
                </a:solidFill>
                <a:latin typeface="Arial"/>
                <a:ea typeface="Arial"/>
                <a:cs typeface="Arial"/>
                <a:sym typeface="Arial"/>
              </a:rPr>
              <a:t>Allows you to react without thinking</a:t>
            </a:r>
            <a:endParaRPr sz="2800" b="0" i="0" u="none" strike="noStrike" cap="none">
              <a:solidFill>
                <a:srgbClr val="E36C09"/>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7"/>
          <p:cNvPicPr preferRelativeResize="0"/>
          <p:nvPr/>
        </p:nvPicPr>
        <p:blipFill rotWithShape="1">
          <a:blip r:embed="rId3">
            <a:alphaModFix/>
          </a:blip>
          <a:srcRect/>
          <a:stretch/>
        </p:blipFill>
        <p:spPr>
          <a:xfrm>
            <a:off x="3400425" y="2076450"/>
            <a:ext cx="5791200" cy="3257550"/>
          </a:xfrm>
          <a:prstGeom prst="rect">
            <a:avLst/>
          </a:prstGeom>
          <a:noFill/>
          <a:ln>
            <a:noFill/>
          </a:ln>
        </p:spPr>
      </p:pic>
      <p:sp>
        <p:nvSpPr>
          <p:cNvPr id="2" name="Rectangle 1"/>
          <p:cNvSpPr/>
          <p:nvPr/>
        </p:nvSpPr>
        <p:spPr>
          <a:xfrm>
            <a:off x="4733262" y="5754542"/>
            <a:ext cx="2792752" cy="307777"/>
          </a:xfrm>
          <a:prstGeom prst="rect">
            <a:avLst/>
          </a:prstGeom>
        </p:spPr>
        <p:txBody>
          <a:bodyPr wrap="none">
            <a:spAutoFit/>
          </a:bodyPr>
          <a:lstStyle/>
          <a:p>
            <a:pPr lvl="0">
              <a:buSzPts val="1400"/>
            </a:pPr>
            <a:r>
              <a:rPr lang="en-US" dirty="0">
                <a:hlinkClick r:id="rId4"/>
              </a:rPr>
              <a:t>https://</a:t>
            </a:r>
            <a:r>
              <a:rPr lang="en-US" dirty="0" smtClean="0">
                <a:hlinkClick r:id="rId4"/>
              </a:rPr>
              <a:t>youtu.be/Nn2RHLWST-k</a:t>
            </a:r>
            <a:r>
              <a:rPr lang="en-US" dirty="0" smtClean="0"/>
              <a:t>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Map the Response </a:t>
            </a:r>
            <a:endParaRPr/>
          </a:p>
        </p:txBody>
      </p:sp>
      <p:sp>
        <p:nvSpPr>
          <p:cNvPr id="361" name="Google Shape;361;p3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Ouch! You stepped on a sharp rock. Map the nerve pathway that caused you to lift your foot.</a:t>
            </a:r>
            <a:endParaRPr/>
          </a:p>
        </p:txBody>
      </p:sp>
      <p:grpSp>
        <p:nvGrpSpPr>
          <p:cNvPr id="362" name="Google Shape;362;p38"/>
          <p:cNvGrpSpPr/>
          <p:nvPr/>
        </p:nvGrpSpPr>
        <p:grpSpPr>
          <a:xfrm>
            <a:off x="2746687" y="4072811"/>
            <a:ext cx="1057276" cy="2302946"/>
            <a:chOff x="5114925" y="4072811"/>
            <a:chExt cx="1057276" cy="2302946"/>
          </a:xfrm>
        </p:grpSpPr>
        <p:pic>
          <p:nvPicPr>
            <p:cNvPr id="363" name="Google Shape;363;p38"/>
            <p:cNvPicPr preferRelativeResize="0"/>
            <p:nvPr/>
          </p:nvPicPr>
          <p:blipFill rotWithShape="1">
            <a:blip r:embed="rId3">
              <a:alphaModFix/>
            </a:blip>
            <a:srcRect r="70081" b="-2997"/>
            <a:stretch/>
          </p:blipFill>
          <p:spPr>
            <a:xfrm>
              <a:off x="5114925" y="4072811"/>
              <a:ext cx="1057276" cy="2302946"/>
            </a:xfrm>
            <a:prstGeom prst="rect">
              <a:avLst/>
            </a:prstGeom>
            <a:noFill/>
            <a:ln>
              <a:noFill/>
            </a:ln>
          </p:spPr>
        </p:pic>
        <p:sp>
          <p:nvSpPr>
            <p:cNvPr id="364" name="Google Shape;364;p38"/>
            <p:cNvSpPr/>
            <p:nvPr/>
          </p:nvSpPr>
          <p:spPr>
            <a:xfrm>
              <a:off x="5486400" y="4514850"/>
              <a:ext cx="419100" cy="952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65" name="Google Shape;365;p38"/>
          <p:cNvSpPr/>
          <p:nvPr/>
        </p:nvSpPr>
        <p:spPr>
          <a:xfrm>
            <a:off x="8058150" y="4610100"/>
            <a:ext cx="419100" cy="952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66" name="Google Shape;366;p38"/>
          <p:cNvGrpSpPr/>
          <p:nvPr/>
        </p:nvGrpSpPr>
        <p:grpSpPr>
          <a:xfrm>
            <a:off x="530851" y="4152900"/>
            <a:ext cx="1181099" cy="2222857"/>
            <a:chOff x="3362325" y="4152899"/>
            <a:chExt cx="1181099" cy="2222857"/>
          </a:xfrm>
        </p:grpSpPr>
        <p:pic>
          <p:nvPicPr>
            <p:cNvPr id="367" name="Google Shape;367;p38"/>
            <p:cNvPicPr preferRelativeResize="0"/>
            <p:nvPr/>
          </p:nvPicPr>
          <p:blipFill rotWithShape="1">
            <a:blip r:embed="rId3">
              <a:alphaModFix/>
            </a:blip>
            <a:srcRect l="66577" t="584"/>
            <a:stretch/>
          </p:blipFill>
          <p:spPr>
            <a:xfrm>
              <a:off x="3362325" y="4152899"/>
              <a:ext cx="1181099" cy="2222857"/>
            </a:xfrm>
            <a:prstGeom prst="rect">
              <a:avLst/>
            </a:prstGeom>
            <a:noFill/>
            <a:ln>
              <a:noFill/>
            </a:ln>
          </p:spPr>
        </p:pic>
        <p:sp>
          <p:nvSpPr>
            <p:cNvPr id="368" name="Google Shape;368;p38"/>
            <p:cNvSpPr/>
            <p:nvPr/>
          </p:nvSpPr>
          <p:spPr>
            <a:xfrm>
              <a:off x="3457575" y="6126164"/>
              <a:ext cx="466730" cy="12144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69" name="Google Shape;369;p38"/>
          <p:cNvGrpSpPr/>
          <p:nvPr/>
        </p:nvGrpSpPr>
        <p:grpSpPr>
          <a:xfrm>
            <a:off x="6953252" y="4015045"/>
            <a:ext cx="1390651" cy="2293682"/>
            <a:chOff x="6953252" y="4015045"/>
            <a:chExt cx="1390651" cy="2293682"/>
          </a:xfrm>
        </p:grpSpPr>
        <p:pic>
          <p:nvPicPr>
            <p:cNvPr id="370" name="Google Shape;370;p38"/>
            <p:cNvPicPr preferRelativeResize="0"/>
            <p:nvPr/>
          </p:nvPicPr>
          <p:blipFill rotWithShape="1">
            <a:blip r:embed="rId3">
              <a:alphaModFix/>
            </a:blip>
            <a:srcRect l="28167" r="32480" b="-2583"/>
            <a:stretch/>
          </p:blipFill>
          <p:spPr>
            <a:xfrm>
              <a:off x="6953252" y="4015045"/>
              <a:ext cx="1390651" cy="2293682"/>
            </a:xfrm>
            <a:prstGeom prst="rect">
              <a:avLst/>
            </a:prstGeom>
            <a:noFill/>
            <a:ln>
              <a:noFill/>
            </a:ln>
          </p:spPr>
        </p:pic>
        <p:sp>
          <p:nvSpPr>
            <p:cNvPr id="371" name="Google Shape;371;p38"/>
            <p:cNvSpPr/>
            <p:nvPr/>
          </p:nvSpPr>
          <p:spPr>
            <a:xfrm>
              <a:off x="7581899" y="5148084"/>
              <a:ext cx="419100" cy="952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72" name="Google Shape;372;p38"/>
          <p:cNvGrpSpPr/>
          <p:nvPr/>
        </p:nvGrpSpPr>
        <p:grpSpPr>
          <a:xfrm>
            <a:off x="4106789" y="4437489"/>
            <a:ext cx="2530748" cy="1516439"/>
            <a:chOff x="8697777" y="4015045"/>
            <a:chExt cx="2530748" cy="1516439"/>
          </a:xfrm>
        </p:grpSpPr>
        <p:pic>
          <p:nvPicPr>
            <p:cNvPr id="373" name="Google Shape;373;p38"/>
            <p:cNvPicPr preferRelativeResize="0"/>
            <p:nvPr/>
          </p:nvPicPr>
          <p:blipFill rotWithShape="1">
            <a:blip r:embed="rId4">
              <a:alphaModFix/>
            </a:blip>
            <a:srcRect/>
            <a:stretch/>
          </p:blipFill>
          <p:spPr>
            <a:xfrm>
              <a:off x="8697777" y="4015045"/>
              <a:ext cx="2530748" cy="1352550"/>
            </a:xfrm>
            <a:prstGeom prst="rect">
              <a:avLst/>
            </a:prstGeom>
            <a:solidFill>
              <a:schemeClr val="lt1"/>
            </a:solidFill>
            <a:ln>
              <a:noFill/>
            </a:ln>
          </p:spPr>
        </p:pic>
        <p:sp>
          <p:nvSpPr>
            <p:cNvPr id="374" name="Google Shape;374;p38"/>
            <p:cNvSpPr txBox="1"/>
            <p:nvPr/>
          </p:nvSpPr>
          <p:spPr>
            <a:xfrm>
              <a:off x="9134820" y="5254485"/>
              <a:ext cx="1676169"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Skeletal muscle</a:t>
              </a:r>
              <a:endParaRPr sz="1400" b="0" i="0" u="none" strike="noStrike" cap="none">
                <a:solidFill>
                  <a:srgbClr val="000000"/>
                </a:solidFill>
                <a:latin typeface="Arial"/>
                <a:ea typeface="Arial"/>
                <a:cs typeface="Arial"/>
                <a:sym typeface="Arial"/>
              </a:endParaRPr>
            </a:p>
          </p:txBody>
        </p:sp>
      </p:grpSp>
      <p:grpSp>
        <p:nvGrpSpPr>
          <p:cNvPr id="375" name="Google Shape;375;p38"/>
          <p:cNvGrpSpPr/>
          <p:nvPr/>
        </p:nvGrpSpPr>
        <p:grpSpPr>
          <a:xfrm>
            <a:off x="8879134" y="3882058"/>
            <a:ext cx="1815384" cy="2770698"/>
            <a:chOff x="8864433" y="3888216"/>
            <a:chExt cx="1815384" cy="2770698"/>
          </a:xfrm>
        </p:grpSpPr>
        <p:pic>
          <p:nvPicPr>
            <p:cNvPr id="376" name="Google Shape;376;p38"/>
            <p:cNvPicPr preferRelativeResize="0"/>
            <p:nvPr/>
          </p:nvPicPr>
          <p:blipFill rotWithShape="1">
            <a:blip r:embed="rId5">
              <a:alphaModFix/>
            </a:blip>
            <a:srcRect/>
            <a:stretch/>
          </p:blipFill>
          <p:spPr>
            <a:xfrm>
              <a:off x="8864433" y="3888216"/>
              <a:ext cx="1815384" cy="2420511"/>
            </a:xfrm>
            <a:prstGeom prst="rect">
              <a:avLst/>
            </a:prstGeom>
            <a:noFill/>
            <a:ln>
              <a:noFill/>
            </a:ln>
          </p:spPr>
        </p:pic>
        <p:sp>
          <p:nvSpPr>
            <p:cNvPr id="377" name="Google Shape;377;p38"/>
            <p:cNvSpPr txBox="1"/>
            <p:nvPr/>
          </p:nvSpPr>
          <p:spPr>
            <a:xfrm>
              <a:off x="8864433" y="6381915"/>
              <a:ext cx="1691031"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Spinal cord</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9"/>
          <p:cNvSpPr txBox="1"/>
          <p:nvPr/>
        </p:nvSpPr>
        <p:spPr>
          <a:xfrm>
            <a:off x="2689753" y="2779196"/>
            <a:ext cx="6794906" cy="187381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Gill Sans"/>
                <a:ea typeface="Gill Sans"/>
                <a:cs typeface="Gill Sans"/>
                <a:sym typeface="Gill Sans"/>
              </a:rPr>
              <a:t>The Endocrine System</a:t>
            </a:r>
            <a:endParaRPr sz="66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p:nvPr/>
        </p:nvSpPr>
        <p:spPr>
          <a:xfrm>
            <a:off x="3124200" y="1219200"/>
            <a:ext cx="8895347" cy="5468192"/>
          </a:xfrm>
          <a:prstGeom prst="ellipse">
            <a:avLst/>
          </a:prstGeom>
          <a:solidFill>
            <a:srgbClr val="FFFFCC">
              <a:alpha val="42352"/>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9" name="Google Shape;389;p40"/>
          <p:cNvSpPr txBox="1">
            <a:spLocks noGrp="1"/>
          </p:cNvSpPr>
          <p:nvPr>
            <p:ph type="ctrTitle"/>
          </p:nvPr>
        </p:nvSpPr>
        <p:spPr>
          <a:xfrm>
            <a:off x="2590800" y="1828801"/>
            <a:ext cx="10058400" cy="14748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600"/>
              <a:buFont typeface="Calibri"/>
              <a:buNone/>
            </a:pPr>
            <a:r>
              <a:rPr lang="en-US" sz="6600" b="1" dirty="0"/>
              <a:t>Learning </a:t>
            </a:r>
            <a:r>
              <a:rPr lang="en-US" sz="6600" b="1" dirty="0" smtClean="0"/>
              <a:t>Objectives</a:t>
            </a:r>
            <a:endParaRPr sz="6600" b="1" dirty="0"/>
          </a:p>
        </p:txBody>
      </p:sp>
      <p:sp>
        <p:nvSpPr>
          <p:cNvPr id="390" name="Google Shape;390;p40"/>
          <p:cNvSpPr txBox="1">
            <a:spLocks noGrp="1"/>
          </p:cNvSpPr>
          <p:nvPr>
            <p:ph type="subTitle" idx="1"/>
          </p:nvPr>
        </p:nvSpPr>
        <p:spPr>
          <a:xfrm>
            <a:off x="3625136" y="3303673"/>
            <a:ext cx="7691718" cy="2066703"/>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3200"/>
              <a:buFont typeface="Calibri"/>
              <a:buAutoNum type="arabicPeriod"/>
            </a:pPr>
            <a:r>
              <a:rPr lang="en-US">
                <a:solidFill>
                  <a:schemeClr val="dk1"/>
                </a:solidFill>
              </a:rPr>
              <a:t>Identify the structures of the endocrine system</a:t>
            </a:r>
            <a:endParaRPr/>
          </a:p>
          <a:p>
            <a:pPr marL="514350" lvl="0" indent="-514350" algn="l" rtl="0">
              <a:lnSpc>
                <a:spcPct val="100000"/>
              </a:lnSpc>
              <a:spcBef>
                <a:spcPts val="0"/>
              </a:spcBef>
              <a:spcAft>
                <a:spcPts val="0"/>
              </a:spcAft>
              <a:buClr>
                <a:schemeClr val="dk1"/>
              </a:buClr>
              <a:buSzPts val="3200"/>
              <a:buFont typeface="Calibri"/>
              <a:buAutoNum type="arabicPeriod"/>
            </a:pPr>
            <a:r>
              <a:rPr lang="en-US">
                <a:solidFill>
                  <a:schemeClr val="dk1"/>
                </a:solidFill>
              </a:rPr>
              <a:t>Describe the main functions of the endocrine system</a:t>
            </a:r>
            <a:endParaRPr/>
          </a:p>
        </p:txBody>
      </p:sp>
      <p:pic>
        <p:nvPicPr>
          <p:cNvPr id="391" name="Google Shape;391;p40"/>
          <p:cNvPicPr preferRelativeResize="0"/>
          <p:nvPr/>
        </p:nvPicPr>
        <p:blipFill rotWithShape="1">
          <a:blip r:embed="rId3">
            <a:alphaModFix/>
          </a:blip>
          <a:srcRect/>
          <a:stretch/>
        </p:blipFill>
        <p:spPr>
          <a:xfrm>
            <a:off x="207125" y="152400"/>
            <a:ext cx="2764675" cy="389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Stimulus</a:t>
            </a:r>
            <a:endParaRPr/>
          </a:p>
        </p:txBody>
      </p:sp>
      <p:sp>
        <p:nvSpPr>
          <p:cNvPr id="102" name="Google Shape;102;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A </a:t>
            </a:r>
            <a:r>
              <a:rPr lang="en-US">
                <a:solidFill>
                  <a:srgbClr val="E36C09"/>
                </a:solidFill>
              </a:rPr>
              <a:t>stimulus</a:t>
            </a:r>
            <a:r>
              <a:rPr lang="en-US"/>
              <a:t> is any internal or external change that brings about a response.</a:t>
            </a:r>
            <a:endParaRPr/>
          </a:p>
          <a:p>
            <a:pPr marL="914400" lvl="1" indent="-342900" algn="l" rtl="0">
              <a:lnSpc>
                <a:spcPct val="100000"/>
              </a:lnSpc>
              <a:spcBef>
                <a:spcPts val="360"/>
              </a:spcBef>
              <a:spcAft>
                <a:spcPts val="0"/>
              </a:spcAft>
              <a:buSzPts val="1800"/>
              <a:buChar char="–"/>
            </a:pPr>
            <a:r>
              <a:rPr lang="en-US"/>
              <a:t>Sounds, smells, light, hunger, temperature, etc.</a:t>
            </a:r>
            <a:endParaRPr/>
          </a:p>
          <a:p>
            <a:pPr marL="457200" lvl="0" indent="-228600" algn="l" rtl="0">
              <a:lnSpc>
                <a:spcPct val="100000"/>
              </a:lnSpc>
              <a:spcBef>
                <a:spcPts val="360"/>
              </a:spcBef>
              <a:spcAft>
                <a:spcPts val="0"/>
              </a:spcAft>
              <a:buClr>
                <a:schemeClr val="dk1"/>
              </a:buClr>
              <a:buSzPts val="1800"/>
              <a:buNone/>
            </a:pPr>
            <a:endParaRPr/>
          </a:p>
        </p:txBody>
      </p:sp>
      <p:pic>
        <p:nvPicPr>
          <p:cNvPr id="103" name="Google Shape;103;p14"/>
          <p:cNvPicPr preferRelativeResize="0"/>
          <p:nvPr/>
        </p:nvPicPr>
        <p:blipFill rotWithShape="1">
          <a:blip r:embed="rId3">
            <a:alphaModFix/>
          </a:blip>
          <a:srcRect l="386" t="21631" b="358"/>
          <a:stretch/>
        </p:blipFill>
        <p:spPr>
          <a:xfrm>
            <a:off x="3387328" y="3743325"/>
            <a:ext cx="5417343" cy="2828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Control Systems</a:t>
            </a:r>
            <a:endParaRPr/>
          </a:p>
        </p:txBody>
      </p:sp>
      <p:sp>
        <p:nvSpPr>
          <p:cNvPr id="397" name="Google Shape;397;p41"/>
          <p:cNvSpPr txBox="1">
            <a:spLocks noGrp="1"/>
          </p:cNvSpPr>
          <p:nvPr>
            <p:ph type="body" idx="1"/>
          </p:nvPr>
        </p:nvSpPr>
        <p:spPr>
          <a:xfrm>
            <a:off x="609600" y="1600201"/>
            <a:ext cx="7303477"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The endocrine system works with the nervous system to control the body’s functions.</a:t>
            </a:r>
            <a:endParaRPr/>
          </a:p>
          <a:p>
            <a:pPr marL="457200" lvl="0" indent="-342900" algn="l" rtl="0">
              <a:lnSpc>
                <a:spcPct val="100000"/>
              </a:lnSpc>
              <a:spcBef>
                <a:spcPts val="360"/>
              </a:spcBef>
              <a:spcAft>
                <a:spcPts val="0"/>
              </a:spcAft>
              <a:buClr>
                <a:schemeClr val="dk1"/>
              </a:buClr>
              <a:buSzPts val="1800"/>
              <a:buChar char="•"/>
            </a:pPr>
            <a:r>
              <a:rPr lang="en-US"/>
              <a:t>The endocrine system communicates with the body through chemical messengers.</a:t>
            </a:r>
            <a:endParaRPr/>
          </a:p>
          <a:p>
            <a:pPr marL="457200" lvl="0" indent="-342900" algn="l" rtl="0">
              <a:lnSpc>
                <a:spcPct val="100000"/>
              </a:lnSpc>
              <a:spcBef>
                <a:spcPts val="360"/>
              </a:spcBef>
              <a:spcAft>
                <a:spcPts val="0"/>
              </a:spcAft>
              <a:buClr>
                <a:schemeClr val="dk1"/>
              </a:buClr>
              <a:buSzPts val="1800"/>
              <a:buChar char="•"/>
            </a:pPr>
            <a:r>
              <a:rPr lang="en-US"/>
              <a:t>The body responds more slowly to the endocrine system than the nervous system.</a:t>
            </a:r>
            <a:endParaRPr/>
          </a:p>
        </p:txBody>
      </p:sp>
      <p:pic>
        <p:nvPicPr>
          <p:cNvPr id="398" name="Google Shape;398;p41"/>
          <p:cNvPicPr preferRelativeResize="0"/>
          <p:nvPr/>
        </p:nvPicPr>
        <p:blipFill rotWithShape="1">
          <a:blip r:embed="rId3">
            <a:alphaModFix/>
          </a:blip>
          <a:srcRect/>
          <a:stretch/>
        </p:blipFill>
        <p:spPr>
          <a:xfrm>
            <a:off x="7913077" y="1664677"/>
            <a:ext cx="2790825" cy="426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2286001" y="5358063"/>
            <a:ext cx="7467599" cy="91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solidFill>
                  <a:srgbClr val="00B050"/>
                </a:solidFill>
              </a:rPr>
              <a:t>Endocrine System</a:t>
            </a:r>
            <a:endParaRPr/>
          </a:p>
        </p:txBody>
      </p:sp>
      <p:sp>
        <p:nvSpPr>
          <p:cNvPr id="404" name="Google Shape;404;p42"/>
          <p:cNvSpPr txBox="1">
            <a:spLocks noGrp="1"/>
          </p:cNvSpPr>
          <p:nvPr>
            <p:ph type="body" idx="1"/>
          </p:nvPr>
        </p:nvSpPr>
        <p:spPr>
          <a:xfrm>
            <a:off x="1600199" y="152400"/>
            <a:ext cx="8839200" cy="3276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solidFill>
                  <a:srgbClr val="00B050"/>
                </a:solidFill>
              </a:rPr>
              <a:t>Regulates body functions</a:t>
            </a:r>
            <a:r>
              <a:rPr lang="en-US" sz="2800"/>
              <a:t> through a collection of glands which produce hormones.</a:t>
            </a:r>
            <a:endParaRPr/>
          </a:p>
          <a:p>
            <a:pPr marL="914400" lvl="1" indent="-342900" algn="l" rtl="0">
              <a:lnSpc>
                <a:spcPct val="100000"/>
              </a:lnSpc>
              <a:spcBef>
                <a:spcPts val="360"/>
              </a:spcBef>
              <a:spcAft>
                <a:spcPts val="0"/>
              </a:spcAft>
              <a:buSzPts val="1800"/>
              <a:buChar char="–"/>
            </a:pPr>
            <a:r>
              <a:rPr lang="en-US"/>
              <a:t>Metabolism, growth and development, reproduction, sleep, mood, etc…</a:t>
            </a:r>
            <a:endParaRPr/>
          </a:p>
          <a:p>
            <a:pPr marL="457200" lvl="0" indent="-228600" algn="l" rtl="0">
              <a:lnSpc>
                <a:spcPct val="100000"/>
              </a:lnSpc>
              <a:spcBef>
                <a:spcPts val="360"/>
              </a:spcBef>
              <a:spcAft>
                <a:spcPts val="0"/>
              </a:spcAft>
              <a:buClr>
                <a:schemeClr val="dk1"/>
              </a:buClr>
              <a:buSzPts val="1800"/>
              <a:buNone/>
            </a:pPr>
            <a:endParaRPr/>
          </a:p>
        </p:txBody>
      </p:sp>
      <p:pic>
        <p:nvPicPr>
          <p:cNvPr id="405" name="Google Shape;405;p42"/>
          <p:cNvPicPr preferRelativeResize="0"/>
          <p:nvPr/>
        </p:nvPicPr>
        <p:blipFill rotWithShape="1">
          <a:blip r:embed="rId3">
            <a:alphaModFix/>
          </a:blip>
          <a:srcRect/>
          <a:stretch/>
        </p:blipFill>
        <p:spPr>
          <a:xfrm>
            <a:off x="3043686" y="2566738"/>
            <a:ext cx="5952226" cy="2767263"/>
          </a:xfrm>
          <a:prstGeom prst="rect">
            <a:avLst/>
          </a:prstGeom>
          <a:noFill/>
          <a:ln w="12700" cap="flat" cmpd="sng">
            <a:solidFill>
              <a:srgbClr val="00B05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3"/>
          <p:cNvSpPr txBox="1">
            <a:spLocks noGrp="1"/>
          </p:cNvSpPr>
          <p:nvPr>
            <p:ph type="title"/>
          </p:nvPr>
        </p:nvSpPr>
        <p:spPr>
          <a:xfrm>
            <a:off x="2286000" y="5486400"/>
            <a:ext cx="75438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sz="4000">
                <a:solidFill>
                  <a:srgbClr val="00B050"/>
                </a:solidFill>
              </a:rPr>
              <a:t>Hormones</a:t>
            </a:r>
            <a:endParaRPr/>
          </a:p>
        </p:txBody>
      </p:sp>
      <p:sp>
        <p:nvSpPr>
          <p:cNvPr id="411" name="Google Shape;411;p43"/>
          <p:cNvSpPr txBox="1">
            <a:spLocks noGrp="1"/>
          </p:cNvSpPr>
          <p:nvPr>
            <p:ph type="body" idx="1"/>
          </p:nvPr>
        </p:nvSpPr>
        <p:spPr>
          <a:xfrm>
            <a:off x="1600200" y="-4011"/>
            <a:ext cx="8915400" cy="3052011"/>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t>Chemical messengers </a:t>
            </a:r>
            <a:endParaRPr/>
          </a:p>
          <a:p>
            <a:pPr marL="457200" lvl="0" indent="-342900" algn="l" rtl="0">
              <a:lnSpc>
                <a:spcPct val="100000"/>
              </a:lnSpc>
              <a:spcBef>
                <a:spcPts val="360"/>
              </a:spcBef>
              <a:spcAft>
                <a:spcPts val="0"/>
              </a:spcAft>
              <a:buClr>
                <a:schemeClr val="dk1"/>
              </a:buClr>
              <a:buSzPts val="1800"/>
              <a:buChar char="•"/>
            </a:pPr>
            <a:r>
              <a:rPr lang="en-US" sz="2800"/>
              <a:t>Travel from glands into the blood stream to </a:t>
            </a:r>
            <a:r>
              <a:rPr lang="en-US" sz="2800">
                <a:solidFill>
                  <a:srgbClr val="00B050"/>
                </a:solidFill>
              </a:rPr>
              <a:t>target cells</a:t>
            </a:r>
            <a:endParaRPr/>
          </a:p>
          <a:p>
            <a:pPr marL="914400" lvl="1" indent="-342900" algn="l" rtl="0">
              <a:lnSpc>
                <a:spcPct val="100000"/>
              </a:lnSpc>
              <a:spcBef>
                <a:spcPts val="360"/>
              </a:spcBef>
              <a:spcAft>
                <a:spcPts val="0"/>
              </a:spcAft>
              <a:buSzPts val="1800"/>
              <a:buChar char="–"/>
            </a:pPr>
            <a:r>
              <a:rPr lang="en-US"/>
              <a:t>Target cells have receptors for specific hormones so each cell communicates only with specific hormones</a:t>
            </a:r>
            <a:endParaRPr/>
          </a:p>
        </p:txBody>
      </p:sp>
      <p:pic>
        <p:nvPicPr>
          <p:cNvPr id="412" name="Google Shape;412;p43"/>
          <p:cNvPicPr preferRelativeResize="0"/>
          <p:nvPr/>
        </p:nvPicPr>
        <p:blipFill rotWithShape="1">
          <a:blip r:embed="rId3">
            <a:alphaModFix/>
          </a:blip>
          <a:srcRect/>
          <a:stretch/>
        </p:blipFill>
        <p:spPr>
          <a:xfrm>
            <a:off x="3493678" y="2724707"/>
            <a:ext cx="5128444" cy="2737630"/>
          </a:xfrm>
          <a:prstGeom prst="rect">
            <a:avLst/>
          </a:prstGeom>
          <a:noFill/>
          <a:ln w="12700" cap="flat" cmpd="sng">
            <a:solidFill>
              <a:srgbClr val="00B05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Regulate Your Knowledge</a:t>
            </a:r>
            <a:endParaRPr/>
          </a:p>
        </p:txBody>
      </p:sp>
      <p:sp>
        <p:nvSpPr>
          <p:cNvPr id="418" name="Google Shape;418;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Choose the correct word to finish the sentences.</a:t>
            </a:r>
            <a:endParaRPr/>
          </a:p>
          <a:p>
            <a:pPr marL="114300" lvl="0" indent="0" algn="l" rtl="0">
              <a:lnSpc>
                <a:spcPct val="100000"/>
              </a:lnSpc>
              <a:spcBef>
                <a:spcPts val="360"/>
              </a:spcBef>
              <a:spcAft>
                <a:spcPts val="0"/>
              </a:spcAft>
              <a:buSzPts val="1800"/>
              <a:buNone/>
            </a:pPr>
            <a:endParaRPr/>
          </a:p>
          <a:p>
            <a:pPr marL="114300" lvl="0" indent="0" algn="l" rtl="0">
              <a:lnSpc>
                <a:spcPct val="100000"/>
              </a:lnSpc>
              <a:spcBef>
                <a:spcPts val="360"/>
              </a:spcBef>
              <a:spcAft>
                <a:spcPts val="0"/>
              </a:spcAft>
              <a:buSzPts val="1800"/>
              <a:buNone/>
            </a:pPr>
            <a:r>
              <a:rPr lang="en-US"/>
              <a:t>The </a:t>
            </a:r>
            <a:r>
              <a:rPr lang="en-US">
                <a:solidFill>
                  <a:srgbClr val="00B050"/>
                </a:solidFill>
              </a:rPr>
              <a:t>endocrine</a:t>
            </a:r>
            <a:r>
              <a:rPr lang="en-US"/>
              <a:t>/</a:t>
            </a:r>
            <a:r>
              <a:rPr lang="en-US">
                <a:solidFill>
                  <a:srgbClr val="00B050"/>
                </a:solidFill>
              </a:rPr>
              <a:t>nervous</a:t>
            </a:r>
            <a:r>
              <a:rPr lang="en-US">
                <a:solidFill>
                  <a:srgbClr val="FF0000"/>
                </a:solidFill>
              </a:rPr>
              <a:t> </a:t>
            </a:r>
            <a:r>
              <a:rPr lang="en-US">
                <a:solidFill>
                  <a:schemeClr val="dk1"/>
                </a:solidFill>
              </a:rPr>
              <a:t>system regulates body functions. It uses </a:t>
            </a:r>
            <a:r>
              <a:rPr lang="en-US">
                <a:solidFill>
                  <a:srgbClr val="00B050"/>
                </a:solidFill>
              </a:rPr>
              <a:t>electrical</a:t>
            </a:r>
            <a:r>
              <a:rPr lang="en-US">
                <a:solidFill>
                  <a:schemeClr val="dk1"/>
                </a:solidFill>
              </a:rPr>
              <a:t>/</a:t>
            </a:r>
            <a:r>
              <a:rPr lang="en-US">
                <a:solidFill>
                  <a:srgbClr val="00B050"/>
                </a:solidFill>
              </a:rPr>
              <a:t>chemical </a:t>
            </a:r>
            <a:r>
              <a:rPr lang="en-US">
                <a:solidFill>
                  <a:schemeClr val="dk1"/>
                </a:solidFill>
              </a:rPr>
              <a:t>messengers called </a:t>
            </a:r>
            <a:r>
              <a:rPr lang="en-US">
                <a:solidFill>
                  <a:srgbClr val="00B050"/>
                </a:solidFill>
              </a:rPr>
              <a:t>hormones</a:t>
            </a:r>
            <a:r>
              <a:rPr lang="en-US">
                <a:solidFill>
                  <a:schemeClr val="dk1"/>
                </a:solidFill>
              </a:rPr>
              <a:t>/</a:t>
            </a:r>
            <a:r>
              <a:rPr lang="en-US">
                <a:solidFill>
                  <a:srgbClr val="00B050"/>
                </a:solidFill>
              </a:rPr>
              <a:t>impulses</a:t>
            </a:r>
            <a:r>
              <a:rPr lang="en-US">
                <a:solidFill>
                  <a:schemeClr val="dk1"/>
                </a:solidFill>
              </a:rPr>
              <a:t> to communicate with the body. The body responds </a:t>
            </a:r>
            <a:r>
              <a:rPr lang="en-US">
                <a:solidFill>
                  <a:srgbClr val="00B050"/>
                </a:solidFill>
              </a:rPr>
              <a:t>quickly</a:t>
            </a:r>
            <a:r>
              <a:rPr lang="en-US">
                <a:solidFill>
                  <a:schemeClr val="dk1"/>
                </a:solidFill>
              </a:rPr>
              <a:t>/</a:t>
            </a:r>
            <a:r>
              <a:rPr lang="en-US">
                <a:solidFill>
                  <a:srgbClr val="00B050"/>
                </a:solidFill>
              </a:rPr>
              <a:t>slowly </a:t>
            </a:r>
            <a:r>
              <a:rPr lang="en-US">
                <a:solidFill>
                  <a:schemeClr val="dk1"/>
                </a:solidFill>
              </a:rPr>
              <a:t>to these messages.</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5"/>
          <p:cNvSpPr txBox="1">
            <a:spLocks noGrp="1"/>
          </p:cNvSpPr>
          <p:nvPr>
            <p:ph type="title"/>
          </p:nvPr>
        </p:nvSpPr>
        <p:spPr>
          <a:xfrm>
            <a:off x="1802229" y="5674893"/>
            <a:ext cx="75438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sz="4000">
                <a:solidFill>
                  <a:srgbClr val="00B050"/>
                </a:solidFill>
              </a:rPr>
              <a:t>Glands of the Endocrine System</a:t>
            </a:r>
            <a:endParaRPr/>
          </a:p>
        </p:txBody>
      </p:sp>
      <p:sp>
        <p:nvSpPr>
          <p:cNvPr id="424" name="Google Shape;424;p45"/>
          <p:cNvSpPr txBox="1">
            <a:spLocks noGrp="1"/>
          </p:cNvSpPr>
          <p:nvPr>
            <p:ph type="body" idx="1"/>
          </p:nvPr>
        </p:nvSpPr>
        <p:spPr>
          <a:xfrm>
            <a:off x="1597442" y="359943"/>
            <a:ext cx="7953375" cy="531495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solidFill>
                  <a:srgbClr val="00B050"/>
                </a:solidFill>
              </a:rPr>
              <a:t>Gland</a:t>
            </a:r>
            <a:r>
              <a:rPr lang="en-US" sz="2800"/>
              <a:t> - group of cells that produce and secrete chemicals called hormones</a:t>
            </a:r>
            <a:endParaRPr/>
          </a:p>
          <a:p>
            <a:pPr marL="914400" lvl="1" indent="-342900" algn="l" rtl="0">
              <a:lnSpc>
                <a:spcPct val="100000"/>
              </a:lnSpc>
              <a:spcBef>
                <a:spcPts val="360"/>
              </a:spcBef>
              <a:spcAft>
                <a:spcPts val="0"/>
              </a:spcAft>
              <a:buSzPts val="1800"/>
              <a:buChar char="–"/>
            </a:pPr>
            <a:r>
              <a:rPr lang="en-US"/>
              <a:t>Hypothalamus</a:t>
            </a:r>
            <a:endParaRPr/>
          </a:p>
          <a:p>
            <a:pPr marL="914400" lvl="1" indent="-342900" algn="l" rtl="0">
              <a:lnSpc>
                <a:spcPct val="100000"/>
              </a:lnSpc>
              <a:spcBef>
                <a:spcPts val="360"/>
              </a:spcBef>
              <a:spcAft>
                <a:spcPts val="0"/>
              </a:spcAft>
              <a:buSzPts val="1800"/>
              <a:buChar char="–"/>
            </a:pPr>
            <a:r>
              <a:rPr lang="en-US"/>
              <a:t>Pituitary gland</a:t>
            </a:r>
            <a:endParaRPr/>
          </a:p>
          <a:p>
            <a:pPr marL="914400" lvl="1" indent="-342900" algn="l" rtl="0">
              <a:lnSpc>
                <a:spcPct val="100000"/>
              </a:lnSpc>
              <a:spcBef>
                <a:spcPts val="360"/>
              </a:spcBef>
              <a:spcAft>
                <a:spcPts val="0"/>
              </a:spcAft>
              <a:buSzPts val="1800"/>
              <a:buChar char="–"/>
            </a:pPr>
            <a:r>
              <a:rPr lang="en-US"/>
              <a:t>Pineal gland</a:t>
            </a:r>
            <a:endParaRPr/>
          </a:p>
          <a:p>
            <a:pPr marL="914400" lvl="1" indent="-342900" algn="l" rtl="0">
              <a:lnSpc>
                <a:spcPct val="100000"/>
              </a:lnSpc>
              <a:spcBef>
                <a:spcPts val="360"/>
              </a:spcBef>
              <a:spcAft>
                <a:spcPts val="0"/>
              </a:spcAft>
              <a:buSzPts val="1800"/>
              <a:buChar char="–"/>
            </a:pPr>
            <a:r>
              <a:rPr lang="en-US"/>
              <a:t>Thyroid</a:t>
            </a:r>
            <a:endParaRPr/>
          </a:p>
          <a:p>
            <a:pPr marL="914400" lvl="1" indent="-342900" algn="l" rtl="0">
              <a:lnSpc>
                <a:spcPct val="100000"/>
              </a:lnSpc>
              <a:spcBef>
                <a:spcPts val="360"/>
              </a:spcBef>
              <a:spcAft>
                <a:spcPts val="0"/>
              </a:spcAft>
              <a:buSzPts val="1800"/>
              <a:buChar char="–"/>
            </a:pPr>
            <a:r>
              <a:rPr lang="en-US"/>
              <a:t>Parathyroid</a:t>
            </a:r>
            <a:endParaRPr/>
          </a:p>
          <a:p>
            <a:pPr marL="914400" lvl="1" indent="-342900" algn="l" rtl="0">
              <a:lnSpc>
                <a:spcPct val="100000"/>
              </a:lnSpc>
              <a:spcBef>
                <a:spcPts val="360"/>
              </a:spcBef>
              <a:spcAft>
                <a:spcPts val="0"/>
              </a:spcAft>
              <a:buSzPts val="1800"/>
              <a:buChar char="–"/>
            </a:pPr>
            <a:r>
              <a:rPr lang="en-US"/>
              <a:t>Thymus</a:t>
            </a:r>
            <a:endParaRPr/>
          </a:p>
          <a:p>
            <a:pPr marL="914400" lvl="1" indent="-342900" algn="l" rtl="0">
              <a:lnSpc>
                <a:spcPct val="100000"/>
              </a:lnSpc>
              <a:spcBef>
                <a:spcPts val="360"/>
              </a:spcBef>
              <a:spcAft>
                <a:spcPts val="0"/>
              </a:spcAft>
              <a:buSzPts val="1800"/>
              <a:buChar char="–"/>
            </a:pPr>
            <a:r>
              <a:rPr lang="en-US"/>
              <a:t>Pancreas</a:t>
            </a:r>
            <a:endParaRPr/>
          </a:p>
          <a:p>
            <a:pPr marL="914400" lvl="1" indent="-342900" algn="l" rtl="0">
              <a:lnSpc>
                <a:spcPct val="100000"/>
              </a:lnSpc>
              <a:spcBef>
                <a:spcPts val="360"/>
              </a:spcBef>
              <a:spcAft>
                <a:spcPts val="0"/>
              </a:spcAft>
              <a:buSzPts val="1800"/>
              <a:buChar char="–"/>
            </a:pPr>
            <a:r>
              <a:rPr lang="en-US"/>
              <a:t>Adrenal Glands </a:t>
            </a:r>
            <a:endParaRPr/>
          </a:p>
          <a:p>
            <a:pPr marL="914400" lvl="1" indent="-342900" algn="l" rtl="0">
              <a:lnSpc>
                <a:spcPct val="100000"/>
              </a:lnSpc>
              <a:spcBef>
                <a:spcPts val="360"/>
              </a:spcBef>
              <a:spcAft>
                <a:spcPts val="0"/>
              </a:spcAft>
              <a:buSzPts val="1800"/>
              <a:buChar char="–"/>
            </a:pPr>
            <a:r>
              <a:rPr lang="en-US"/>
              <a:t>Reproductive Glands</a:t>
            </a:r>
            <a:endParaRPr/>
          </a:p>
        </p:txBody>
      </p:sp>
      <p:pic>
        <p:nvPicPr>
          <p:cNvPr id="425" name="Google Shape;425;p45"/>
          <p:cNvPicPr preferRelativeResize="0"/>
          <p:nvPr/>
        </p:nvPicPr>
        <p:blipFill rotWithShape="1">
          <a:blip r:embed="rId3">
            <a:alphaModFix/>
          </a:blip>
          <a:srcRect/>
          <a:stretch/>
        </p:blipFill>
        <p:spPr>
          <a:xfrm>
            <a:off x="6400801" y="1183107"/>
            <a:ext cx="4078705" cy="4078705"/>
          </a:xfrm>
          <a:prstGeom prst="rect">
            <a:avLst/>
          </a:prstGeom>
          <a:noFill/>
          <a:ln w="12700" cap="flat" cmpd="sng">
            <a:solidFill>
              <a:srgbClr val="00B05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6"/>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Hypothalamus and Pituitary</a:t>
            </a:r>
            <a:endParaRPr/>
          </a:p>
        </p:txBody>
      </p:sp>
      <p:sp>
        <p:nvSpPr>
          <p:cNvPr id="431" name="Google Shape;431;p46"/>
          <p:cNvSpPr txBox="1">
            <a:spLocks noGrp="1"/>
          </p:cNvSpPr>
          <p:nvPr>
            <p:ph type="body" idx="1"/>
          </p:nvPr>
        </p:nvSpPr>
        <p:spPr>
          <a:xfrm>
            <a:off x="733426" y="1443037"/>
            <a:ext cx="5334000" cy="452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560"/>
              </a:spcBef>
              <a:spcAft>
                <a:spcPts val="0"/>
              </a:spcAft>
              <a:buSzPts val="2800"/>
              <a:buNone/>
            </a:pPr>
            <a:r>
              <a:rPr lang="en-US" b="1"/>
              <a:t>Hypothalamus</a:t>
            </a:r>
            <a:endParaRPr/>
          </a:p>
          <a:p>
            <a:pPr marL="0" lvl="0" indent="0" algn="l" rtl="0">
              <a:lnSpc>
                <a:spcPct val="100000"/>
              </a:lnSpc>
              <a:spcBef>
                <a:spcPts val="560"/>
              </a:spcBef>
              <a:spcAft>
                <a:spcPts val="0"/>
              </a:spcAft>
              <a:buSzPts val="2800"/>
              <a:buNone/>
            </a:pPr>
            <a:r>
              <a:rPr lang="en-US" sz="2000"/>
              <a:t>Located in the brain, the hypothalamus releases hormones which stimulate or suppress the production of other hormones throughout the body.</a:t>
            </a:r>
            <a:endParaRPr/>
          </a:p>
          <a:p>
            <a:pPr marL="457200" lvl="1" indent="0" algn="l" rtl="0">
              <a:lnSpc>
                <a:spcPct val="100000"/>
              </a:lnSpc>
              <a:spcBef>
                <a:spcPts val="480"/>
              </a:spcBef>
              <a:spcAft>
                <a:spcPts val="0"/>
              </a:spcAft>
              <a:buSzPts val="2400"/>
              <a:buNone/>
            </a:pPr>
            <a:endParaRPr/>
          </a:p>
        </p:txBody>
      </p:sp>
      <p:sp>
        <p:nvSpPr>
          <p:cNvPr id="432" name="Google Shape;432;p46"/>
          <p:cNvSpPr txBox="1">
            <a:spLocks noGrp="1"/>
          </p:cNvSpPr>
          <p:nvPr>
            <p:ph type="body" idx="2"/>
          </p:nvPr>
        </p:nvSpPr>
        <p:spPr>
          <a:xfrm>
            <a:off x="6523037" y="2574925"/>
            <a:ext cx="4468813" cy="3098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560"/>
              </a:spcBef>
              <a:spcAft>
                <a:spcPts val="0"/>
              </a:spcAft>
              <a:buSzPts val="2800"/>
              <a:buNone/>
            </a:pPr>
            <a:r>
              <a:rPr lang="en-US" b="1"/>
              <a:t>Pituitary</a:t>
            </a:r>
            <a:endParaRPr/>
          </a:p>
          <a:p>
            <a:pPr marL="0" lvl="0" indent="0" algn="l" rtl="0">
              <a:lnSpc>
                <a:spcPct val="100000"/>
              </a:lnSpc>
              <a:spcBef>
                <a:spcPts val="560"/>
              </a:spcBef>
              <a:spcAft>
                <a:spcPts val="0"/>
              </a:spcAft>
              <a:buSzPts val="2800"/>
              <a:buNone/>
            </a:pPr>
            <a:r>
              <a:rPr lang="en-US" sz="2000"/>
              <a:t>The master gland! A small gland in the central area of the brain it produces hormones that control other glands and many body functions including growth.</a:t>
            </a:r>
            <a:endParaRPr/>
          </a:p>
        </p:txBody>
      </p:sp>
      <p:grpSp>
        <p:nvGrpSpPr>
          <p:cNvPr id="433" name="Google Shape;433;p46"/>
          <p:cNvGrpSpPr/>
          <p:nvPr/>
        </p:nvGrpSpPr>
        <p:grpSpPr>
          <a:xfrm>
            <a:off x="1981200" y="3429000"/>
            <a:ext cx="5810250" cy="3271157"/>
            <a:chOff x="1981200" y="3429000"/>
            <a:chExt cx="5810250" cy="3271157"/>
          </a:xfrm>
        </p:grpSpPr>
        <p:pic>
          <p:nvPicPr>
            <p:cNvPr id="434" name="Google Shape;434;p46"/>
            <p:cNvPicPr preferRelativeResize="0"/>
            <p:nvPr/>
          </p:nvPicPr>
          <p:blipFill rotWithShape="1">
            <a:blip r:embed="rId3">
              <a:alphaModFix/>
            </a:blip>
            <a:srcRect/>
            <a:stretch/>
          </p:blipFill>
          <p:spPr>
            <a:xfrm>
              <a:off x="1981200" y="3429000"/>
              <a:ext cx="3947948" cy="3271157"/>
            </a:xfrm>
            <a:prstGeom prst="rect">
              <a:avLst/>
            </a:prstGeom>
            <a:noFill/>
            <a:ln>
              <a:noFill/>
            </a:ln>
          </p:spPr>
        </p:pic>
        <p:cxnSp>
          <p:nvCxnSpPr>
            <p:cNvPr id="435" name="Google Shape;435;p46"/>
            <p:cNvCxnSpPr/>
            <p:nvPr/>
          </p:nvCxnSpPr>
          <p:spPr>
            <a:xfrm>
              <a:off x="3400426" y="5414963"/>
              <a:ext cx="2076449" cy="919162"/>
            </a:xfrm>
            <a:prstGeom prst="straightConnector1">
              <a:avLst/>
            </a:prstGeom>
            <a:noFill/>
            <a:ln w="19050" cap="flat" cmpd="sng">
              <a:solidFill>
                <a:srgbClr val="C00000"/>
              </a:solidFill>
              <a:prstDash val="solid"/>
              <a:round/>
              <a:headEnd type="none" w="sm" len="sm"/>
              <a:tailEnd type="none" w="sm" len="sm"/>
            </a:ln>
          </p:spPr>
        </p:cxnSp>
        <p:sp>
          <p:nvSpPr>
            <p:cNvPr id="436" name="Google Shape;436;p46"/>
            <p:cNvSpPr txBox="1"/>
            <p:nvPr/>
          </p:nvSpPr>
          <p:spPr>
            <a:xfrm>
              <a:off x="5476875" y="6209364"/>
              <a:ext cx="2314575" cy="2923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rial"/>
                  <a:ea typeface="Arial"/>
                  <a:cs typeface="Arial"/>
                  <a:sym typeface="Arial"/>
                </a:rPr>
                <a:t>Pituitary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7"/>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Pineal Gland</a:t>
            </a:r>
            <a:endParaRPr/>
          </a:p>
        </p:txBody>
      </p:sp>
      <p:sp>
        <p:nvSpPr>
          <p:cNvPr id="442" name="Google Shape;442;p47"/>
          <p:cNvSpPr txBox="1">
            <a:spLocks noGrp="1"/>
          </p:cNvSpPr>
          <p:nvPr>
            <p:ph type="body" idx="1"/>
          </p:nvPr>
        </p:nvSpPr>
        <p:spPr>
          <a:xfrm>
            <a:off x="666749" y="1446213"/>
            <a:ext cx="10639425" cy="3838573"/>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560"/>
              </a:spcBef>
              <a:spcAft>
                <a:spcPts val="0"/>
              </a:spcAft>
              <a:buSzPts val="2800"/>
              <a:buChar char="•"/>
            </a:pPr>
            <a:r>
              <a:rPr lang="en-US"/>
              <a:t>The pineal gland is located near the center of the brain, between the two hemispheres.</a:t>
            </a:r>
            <a:endParaRPr/>
          </a:p>
          <a:p>
            <a:pPr marL="457200" lvl="0" indent="-457200" algn="l" rtl="0">
              <a:lnSpc>
                <a:spcPct val="100000"/>
              </a:lnSpc>
              <a:spcBef>
                <a:spcPts val="560"/>
              </a:spcBef>
              <a:spcAft>
                <a:spcPts val="0"/>
              </a:spcAft>
              <a:buSzPts val="2800"/>
              <a:buChar char="•"/>
            </a:pPr>
            <a:r>
              <a:rPr lang="en-US"/>
              <a:t>The pineal gland produces melatonin, which modulates sleep patterns.</a:t>
            </a:r>
            <a:endParaRPr/>
          </a:p>
        </p:txBody>
      </p:sp>
      <p:pic>
        <p:nvPicPr>
          <p:cNvPr id="443" name="Google Shape;443;p47"/>
          <p:cNvPicPr preferRelativeResize="0"/>
          <p:nvPr/>
        </p:nvPicPr>
        <p:blipFill rotWithShape="1">
          <a:blip r:embed="rId3">
            <a:alphaModFix/>
          </a:blip>
          <a:srcRect/>
          <a:stretch/>
        </p:blipFill>
        <p:spPr>
          <a:xfrm>
            <a:off x="3810000" y="3562350"/>
            <a:ext cx="4572000" cy="2381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8"/>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Thyroid and Parathyroid</a:t>
            </a:r>
            <a:endParaRPr/>
          </a:p>
        </p:txBody>
      </p:sp>
      <p:sp>
        <p:nvSpPr>
          <p:cNvPr id="449" name="Google Shape;449;p48"/>
          <p:cNvSpPr txBox="1">
            <a:spLocks noGrp="1"/>
          </p:cNvSpPr>
          <p:nvPr>
            <p:ph type="body" idx="1"/>
          </p:nvPr>
        </p:nvSpPr>
        <p:spPr>
          <a:xfrm>
            <a:off x="419099" y="3861594"/>
            <a:ext cx="5153025" cy="2819400"/>
          </a:xfrm>
          <a:prstGeom prst="rect">
            <a:avLst/>
          </a:prstGeom>
          <a:noFill/>
          <a:ln>
            <a:noFill/>
          </a:ln>
        </p:spPr>
        <p:txBody>
          <a:bodyPr spcFirstLastPara="1" wrap="square" lIns="91425" tIns="45700" rIns="91425" bIns="45700" anchor="t" anchorCtr="0">
            <a:noAutofit/>
          </a:bodyPr>
          <a:lstStyle/>
          <a:p>
            <a:pPr marL="1588" lvl="0" indent="-1588" algn="l" rtl="0">
              <a:lnSpc>
                <a:spcPct val="100000"/>
              </a:lnSpc>
              <a:spcBef>
                <a:spcPts val="560"/>
              </a:spcBef>
              <a:spcAft>
                <a:spcPts val="0"/>
              </a:spcAft>
              <a:buSzPts val="2800"/>
              <a:buNone/>
            </a:pPr>
            <a:r>
              <a:rPr lang="en-US" b="1"/>
              <a:t>Thyroid</a:t>
            </a:r>
            <a:endParaRPr/>
          </a:p>
          <a:p>
            <a:pPr marL="1588" lvl="0" indent="-1588" algn="l" rtl="0">
              <a:lnSpc>
                <a:spcPct val="100000"/>
              </a:lnSpc>
              <a:spcBef>
                <a:spcPts val="560"/>
              </a:spcBef>
              <a:spcAft>
                <a:spcPts val="0"/>
              </a:spcAft>
              <a:buSzPts val="2800"/>
              <a:buNone/>
            </a:pPr>
            <a:r>
              <a:rPr lang="en-US" sz="2000"/>
              <a:t>A butterfly-shaped gland located in front of the trachea and just below the larynx (voice box). It regulates metabolism, which is the body’s ability to break down food and convert it to energy. </a:t>
            </a:r>
            <a:endParaRPr/>
          </a:p>
        </p:txBody>
      </p:sp>
      <p:sp>
        <p:nvSpPr>
          <p:cNvPr id="450" name="Google Shape;450;p48"/>
          <p:cNvSpPr txBox="1">
            <a:spLocks noGrp="1"/>
          </p:cNvSpPr>
          <p:nvPr>
            <p:ph type="body" idx="2"/>
          </p:nvPr>
        </p:nvSpPr>
        <p:spPr>
          <a:xfrm>
            <a:off x="6186488" y="1771650"/>
            <a:ext cx="4038600" cy="4179888"/>
          </a:xfrm>
          <a:prstGeom prst="rect">
            <a:avLst/>
          </a:prstGeom>
          <a:noFill/>
          <a:ln>
            <a:noFill/>
          </a:ln>
        </p:spPr>
        <p:txBody>
          <a:bodyPr spcFirstLastPara="1" wrap="square" lIns="91425" tIns="45700" rIns="91425" bIns="45700" anchor="t" anchorCtr="0">
            <a:noAutofit/>
          </a:bodyPr>
          <a:lstStyle/>
          <a:p>
            <a:pPr marL="4763" lvl="0" indent="-4763" algn="l" rtl="0">
              <a:lnSpc>
                <a:spcPct val="100000"/>
              </a:lnSpc>
              <a:spcBef>
                <a:spcPts val="560"/>
              </a:spcBef>
              <a:spcAft>
                <a:spcPts val="0"/>
              </a:spcAft>
              <a:buSzPts val="2800"/>
              <a:buNone/>
            </a:pPr>
            <a:r>
              <a:rPr lang="en-US" b="1"/>
              <a:t>Parathyroid</a:t>
            </a:r>
            <a:endParaRPr/>
          </a:p>
          <a:p>
            <a:pPr marL="4763" lvl="0" indent="-4763" algn="l" rtl="0">
              <a:lnSpc>
                <a:spcPct val="100000"/>
              </a:lnSpc>
              <a:spcBef>
                <a:spcPts val="560"/>
              </a:spcBef>
              <a:spcAft>
                <a:spcPts val="0"/>
              </a:spcAft>
              <a:buSzPts val="2800"/>
              <a:buNone/>
            </a:pPr>
            <a:r>
              <a:rPr lang="en-US" sz="2000"/>
              <a:t>Four tiny glands on the thyroid that control the body's calcium levels. If levels get too low the bones will be instructed to release more; if the levels get too high the bones are told to absorb the extra calcium.</a:t>
            </a:r>
            <a:endParaRPr/>
          </a:p>
        </p:txBody>
      </p:sp>
      <p:pic>
        <p:nvPicPr>
          <p:cNvPr id="451" name="Google Shape;451;p48"/>
          <p:cNvPicPr preferRelativeResize="0"/>
          <p:nvPr/>
        </p:nvPicPr>
        <p:blipFill rotWithShape="1">
          <a:blip r:embed="rId3">
            <a:alphaModFix/>
          </a:blip>
          <a:srcRect/>
          <a:stretch/>
        </p:blipFill>
        <p:spPr>
          <a:xfrm>
            <a:off x="1773744" y="1446213"/>
            <a:ext cx="3979175" cy="21876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9"/>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Thymus</a:t>
            </a:r>
            <a:endParaRPr/>
          </a:p>
        </p:txBody>
      </p:sp>
      <p:sp>
        <p:nvSpPr>
          <p:cNvPr id="457" name="Google Shape;457;p49"/>
          <p:cNvSpPr txBox="1">
            <a:spLocks noGrp="1"/>
          </p:cNvSpPr>
          <p:nvPr>
            <p:ph type="body" idx="1"/>
          </p:nvPr>
        </p:nvSpPr>
        <p:spPr>
          <a:xfrm>
            <a:off x="800100" y="1446213"/>
            <a:ext cx="10591800" cy="3516312"/>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560"/>
              </a:spcBef>
              <a:spcAft>
                <a:spcPts val="0"/>
              </a:spcAft>
              <a:buSzPts val="2800"/>
              <a:buChar char="•"/>
            </a:pPr>
            <a:r>
              <a:rPr lang="en-US" sz="2000"/>
              <a:t>A small, irregular-shaped gland in the upper part of the chest, just under the breastbone and between the lungs.</a:t>
            </a:r>
            <a:endParaRPr/>
          </a:p>
          <a:p>
            <a:pPr marL="342900" lvl="0" indent="-342900" algn="l" rtl="0">
              <a:lnSpc>
                <a:spcPct val="100000"/>
              </a:lnSpc>
              <a:spcBef>
                <a:spcPts val="560"/>
              </a:spcBef>
              <a:spcAft>
                <a:spcPts val="0"/>
              </a:spcAft>
              <a:buSzPts val="2800"/>
              <a:buChar char="•"/>
            </a:pPr>
            <a:r>
              <a:rPr lang="en-US" sz="2000"/>
              <a:t>The thymus makes hormones to help T cells (special white blood cells) develop and keep the immune system working properly. T cells travel throughout the body to help fight infection, disease, and foreign substances. </a:t>
            </a:r>
            <a:endParaRPr/>
          </a:p>
          <a:p>
            <a:pPr marL="342900" lvl="0" indent="-342900" algn="l" rtl="0">
              <a:lnSpc>
                <a:spcPct val="100000"/>
              </a:lnSpc>
              <a:spcBef>
                <a:spcPts val="560"/>
              </a:spcBef>
              <a:spcAft>
                <a:spcPts val="0"/>
              </a:spcAft>
              <a:buSzPts val="2800"/>
              <a:buChar char="•"/>
            </a:pPr>
            <a:r>
              <a:rPr lang="en-US" sz="2000"/>
              <a:t>The thymus is large in newborns and toddlers, biggest during puberty, and then slowly begins to shrink.</a:t>
            </a:r>
            <a:endParaRPr/>
          </a:p>
          <a:p>
            <a:pPr marL="1588" lvl="0" indent="-1588" algn="l" rtl="0">
              <a:lnSpc>
                <a:spcPct val="100000"/>
              </a:lnSpc>
              <a:spcBef>
                <a:spcPts val="560"/>
              </a:spcBef>
              <a:spcAft>
                <a:spcPts val="0"/>
              </a:spcAft>
              <a:buSzPts val="2800"/>
              <a:buNone/>
            </a:pPr>
            <a:endParaRPr sz="2000"/>
          </a:p>
        </p:txBody>
      </p:sp>
      <p:pic>
        <p:nvPicPr>
          <p:cNvPr id="458" name="Google Shape;458;p49"/>
          <p:cNvPicPr preferRelativeResize="0"/>
          <p:nvPr/>
        </p:nvPicPr>
        <p:blipFill rotWithShape="1">
          <a:blip r:embed="rId3">
            <a:alphaModFix/>
          </a:blip>
          <a:srcRect/>
          <a:stretch/>
        </p:blipFill>
        <p:spPr>
          <a:xfrm>
            <a:off x="4139981" y="3611562"/>
            <a:ext cx="3912037" cy="2943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1981200" y="3000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Adrenal Glands</a:t>
            </a:r>
            <a:endParaRPr/>
          </a:p>
        </p:txBody>
      </p:sp>
      <p:sp>
        <p:nvSpPr>
          <p:cNvPr id="464" name="Google Shape;464;p50"/>
          <p:cNvSpPr txBox="1">
            <a:spLocks noGrp="1"/>
          </p:cNvSpPr>
          <p:nvPr>
            <p:ph type="body" idx="1"/>
          </p:nvPr>
        </p:nvSpPr>
        <p:spPr>
          <a:xfrm>
            <a:off x="590550" y="1628774"/>
            <a:ext cx="5675313" cy="4429125"/>
          </a:xfrm>
          <a:prstGeom prst="rect">
            <a:avLst/>
          </a:prstGeom>
          <a:noFill/>
          <a:ln>
            <a:noFill/>
          </a:ln>
        </p:spPr>
        <p:txBody>
          <a:bodyPr spcFirstLastPara="1" wrap="square" lIns="91425" tIns="45700" rIns="91425" bIns="45700" anchor="t" anchorCtr="0">
            <a:noAutofit/>
          </a:bodyPr>
          <a:lstStyle/>
          <a:p>
            <a:pPr marL="342900" indent="-342900"/>
            <a:r>
              <a:rPr lang="en-US" sz="2000" dirty="0"/>
              <a:t>Two triangular glands situated on top of both kidneys. </a:t>
            </a:r>
            <a:endParaRPr sz="2000" dirty="0"/>
          </a:p>
          <a:p>
            <a:pPr marL="342900" indent="-342900">
              <a:spcBef>
                <a:spcPts val="0"/>
              </a:spcBef>
              <a:buSzPts val="2000"/>
            </a:pPr>
            <a:r>
              <a:rPr lang="en-US" sz="2000" dirty="0">
                <a:solidFill>
                  <a:schemeClr val="dk1"/>
                </a:solidFill>
                <a:sym typeface="Calibri"/>
              </a:rPr>
              <a:t>Known for their role in the body’s response to stress</a:t>
            </a:r>
            <a:endParaRPr sz="2000" dirty="0"/>
          </a:p>
          <a:p>
            <a:pPr marL="342900" indent="-342900">
              <a:spcBef>
                <a:spcPts val="0"/>
              </a:spcBef>
              <a:buSzPts val="2000"/>
            </a:pPr>
            <a:r>
              <a:rPr lang="en-US" sz="2000" dirty="0">
                <a:solidFill>
                  <a:schemeClr val="dk1"/>
                </a:solidFill>
                <a:sym typeface="Calibri"/>
              </a:rPr>
              <a:t>Adrenaline - plays an important role in the fight-or-flight response by increasing heart and respiration rates, and stimulating the liver to release glucose</a:t>
            </a:r>
            <a:endParaRPr sz="2000" dirty="0"/>
          </a:p>
          <a:p>
            <a:pPr marL="342900" indent="-342900">
              <a:spcBef>
                <a:spcPts val="0"/>
              </a:spcBef>
              <a:buSzPts val="2000"/>
            </a:pPr>
            <a:r>
              <a:rPr lang="en-US" sz="2000" dirty="0">
                <a:solidFill>
                  <a:schemeClr val="dk1"/>
                </a:solidFill>
                <a:sym typeface="Calibri"/>
              </a:rPr>
              <a:t>Cortisol – acts as an anti-inflammatory, influences memory formation, controls salt and water balance, and influences blood pressure</a:t>
            </a:r>
            <a:endParaRPr sz="2000" dirty="0"/>
          </a:p>
          <a:p>
            <a:pPr marL="546100" indent="-342900"/>
            <a:endParaRPr sz="2000" dirty="0">
              <a:sym typeface="Calibri"/>
            </a:endParaRPr>
          </a:p>
          <a:p>
            <a:pPr marL="342900" lvl="0" indent="-139700" algn="l" rtl="0">
              <a:lnSpc>
                <a:spcPct val="100000"/>
              </a:lnSpc>
              <a:spcBef>
                <a:spcPts val="640"/>
              </a:spcBef>
              <a:spcAft>
                <a:spcPts val="0"/>
              </a:spcAft>
              <a:buSzPts val="3200"/>
              <a:buNone/>
            </a:pPr>
            <a:endParaRPr sz="2000" dirty="0"/>
          </a:p>
        </p:txBody>
      </p:sp>
      <p:pic>
        <p:nvPicPr>
          <p:cNvPr id="465" name="Google Shape;465;p50"/>
          <p:cNvPicPr preferRelativeResize="0"/>
          <p:nvPr/>
        </p:nvPicPr>
        <p:blipFill rotWithShape="1">
          <a:blip r:embed="rId3">
            <a:alphaModFix/>
          </a:blip>
          <a:srcRect l="204" t="31609"/>
          <a:stretch/>
        </p:blipFill>
        <p:spPr>
          <a:xfrm>
            <a:off x="6800849" y="1695450"/>
            <a:ext cx="3336731" cy="324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body" idx="1"/>
          </p:nvPr>
        </p:nvSpPr>
        <p:spPr>
          <a:xfrm>
            <a:off x="4038600" y="1219199"/>
            <a:ext cx="6961632" cy="4962525"/>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360"/>
              </a:spcBef>
              <a:spcAft>
                <a:spcPts val="0"/>
              </a:spcAft>
              <a:buSzPts val="1800"/>
              <a:buChar char="•"/>
            </a:pPr>
            <a:r>
              <a:rPr lang="en-US" sz="3000"/>
              <a:t>The </a:t>
            </a:r>
            <a:r>
              <a:rPr lang="en-US" sz="3000" b="1">
                <a:solidFill>
                  <a:srgbClr val="B54A10"/>
                </a:solidFill>
              </a:rPr>
              <a:t>nervous system </a:t>
            </a:r>
            <a:r>
              <a:rPr lang="en-US" sz="3000"/>
              <a:t>helps the body adjust to changing stimuli in three ways:</a:t>
            </a:r>
            <a:endParaRPr sz="3000"/>
          </a:p>
          <a:p>
            <a:pPr marL="914400" lvl="1" indent="-342900" algn="l" rtl="0">
              <a:lnSpc>
                <a:spcPct val="90000"/>
              </a:lnSpc>
              <a:spcBef>
                <a:spcPts val="360"/>
              </a:spcBef>
              <a:spcAft>
                <a:spcPts val="0"/>
              </a:spcAft>
              <a:buSzPts val="1800"/>
              <a:buChar char="•"/>
            </a:pPr>
            <a:r>
              <a:rPr lang="en-US" sz="3000"/>
              <a:t>Collects stimuli from the body and external environment</a:t>
            </a:r>
            <a:endParaRPr sz="3000"/>
          </a:p>
          <a:p>
            <a:pPr marL="914400" lvl="1" indent="-342900" algn="l" rtl="0">
              <a:lnSpc>
                <a:spcPct val="90000"/>
              </a:lnSpc>
              <a:spcBef>
                <a:spcPts val="360"/>
              </a:spcBef>
              <a:spcAft>
                <a:spcPts val="0"/>
              </a:spcAft>
              <a:buSzPts val="1800"/>
              <a:buChar char="•"/>
            </a:pPr>
            <a:r>
              <a:rPr lang="en-US" sz="3000"/>
              <a:t>Processes and interprets the stimulus</a:t>
            </a:r>
            <a:endParaRPr sz="3000"/>
          </a:p>
          <a:p>
            <a:pPr marL="914400" lvl="1" indent="-342900" algn="l" rtl="0">
              <a:lnSpc>
                <a:spcPct val="90000"/>
              </a:lnSpc>
              <a:spcBef>
                <a:spcPts val="360"/>
              </a:spcBef>
              <a:spcAft>
                <a:spcPts val="0"/>
              </a:spcAft>
              <a:buSzPts val="1800"/>
              <a:buChar char="•"/>
            </a:pPr>
            <a:r>
              <a:rPr lang="en-US" sz="3000"/>
              <a:t>Responds appropriately to the stimulus</a:t>
            </a:r>
            <a:endParaRPr/>
          </a:p>
          <a:p>
            <a:pPr marL="457200" lvl="0" indent="-342900" algn="l" rtl="0">
              <a:lnSpc>
                <a:spcPct val="90000"/>
              </a:lnSpc>
              <a:spcBef>
                <a:spcPts val="360"/>
              </a:spcBef>
              <a:spcAft>
                <a:spcPts val="0"/>
              </a:spcAft>
              <a:buSzPts val="1800"/>
              <a:buChar char="•"/>
            </a:pPr>
            <a:r>
              <a:rPr lang="en-US" sz="3000"/>
              <a:t>Maintaining a stable internal environment, despite changes in the external environment (stimuli) is called </a:t>
            </a:r>
            <a:r>
              <a:rPr lang="en-US" sz="3000" b="1">
                <a:solidFill>
                  <a:srgbClr val="974806"/>
                </a:solidFill>
              </a:rPr>
              <a:t>homeostasis</a:t>
            </a:r>
            <a:endParaRPr/>
          </a:p>
          <a:p>
            <a:pPr marL="457200" lvl="0" indent="-228600" algn="l" rtl="0">
              <a:lnSpc>
                <a:spcPct val="90000"/>
              </a:lnSpc>
              <a:spcBef>
                <a:spcPts val="360"/>
              </a:spcBef>
              <a:spcAft>
                <a:spcPts val="0"/>
              </a:spcAft>
              <a:buClr>
                <a:schemeClr val="dk1"/>
              </a:buClr>
              <a:buSzPts val="1800"/>
              <a:buNone/>
            </a:pPr>
            <a:endParaRPr/>
          </a:p>
        </p:txBody>
      </p:sp>
      <p:pic>
        <p:nvPicPr>
          <p:cNvPr id="109" name="Google Shape;109;p15"/>
          <p:cNvPicPr preferRelativeResize="0"/>
          <p:nvPr/>
        </p:nvPicPr>
        <p:blipFill rotWithShape="1">
          <a:blip r:embed="rId3">
            <a:alphaModFix/>
          </a:blip>
          <a:srcRect/>
          <a:stretch/>
        </p:blipFill>
        <p:spPr>
          <a:xfrm rot="5400000">
            <a:off x="994732" y="1848049"/>
            <a:ext cx="3348037" cy="209034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1"/>
          <p:cNvSpPr txBox="1">
            <a:spLocks noGrp="1"/>
          </p:cNvSpPr>
          <p:nvPr>
            <p:ph type="title"/>
          </p:nvPr>
        </p:nvSpPr>
        <p:spPr>
          <a:xfrm>
            <a:off x="1981200" y="3032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en-US"/>
              <a:t>Pancreas</a:t>
            </a:r>
            <a:endParaRPr/>
          </a:p>
        </p:txBody>
      </p:sp>
      <p:sp>
        <p:nvSpPr>
          <p:cNvPr id="471" name="Google Shape;471;p51"/>
          <p:cNvSpPr txBox="1">
            <a:spLocks noGrp="1"/>
          </p:cNvSpPr>
          <p:nvPr>
            <p:ph type="body" idx="1"/>
          </p:nvPr>
        </p:nvSpPr>
        <p:spPr>
          <a:xfrm>
            <a:off x="609600" y="1600201"/>
            <a:ext cx="5384800" cy="453072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640"/>
              </a:spcBef>
              <a:spcAft>
                <a:spcPts val="0"/>
              </a:spcAft>
              <a:buSzPts val="3200"/>
              <a:buChar char="•"/>
            </a:pPr>
            <a:r>
              <a:rPr lang="en-US" sz="2000"/>
              <a:t>The pancreas is located between the two kidneys</a:t>
            </a:r>
            <a:endParaRPr/>
          </a:p>
          <a:p>
            <a:pPr marL="342900" lvl="0" indent="-342900" algn="l" rtl="0">
              <a:lnSpc>
                <a:spcPct val="100000"/>
              </a:lnSpc>
              <a:spcBef>
                <a:spcPts val="640"/>
              </a:spcBef>
              <a:spcAft>
                <a:spcPts val="0"/>
              </a:spcAft>
              <a:buSzPts val="3200"/>
              <a:buChar char="•"/>
            </a:pPr>
            <a:r>
              <a:rPr lang="en-US" sz="2000"/>
              <a:t>Keeps blood sugar balanced with the hormones Insulin and Glucagon</a:t>
            </a:r>
            <a:endParaRPr/>
          </a:p>
          <a:p>
            <a:pPr marL="800100" lvl="1" indent="-342900" algn="l" rtl="0">
              <a:lnSpc>
                <a:spcPct val="100000"/>
              </a:lnSpc>
              <a:spcBef>
                <a:spcPts val="640"/>
              </a:spcBef>
              <a:spcAft>
                <a:spcPts val="0"/>
              </a:spcAft>
              <a:buSzPts val="3200"/>
              <a:buChar char="•"/>
            </a:pPr>
            <a:r>
              <a:rPr lang="en-US" sz="2000"/>
              <a:t>Insulin - acts to lower blood sugar</a:t>
            </a:r>
            <a:endParaRPr sz="2000"/>
          </a:p>
          <a:p>
            <a:pPr marL="800100" lvl="1" indent="-342900" algn="l" rtl="0">
              <a:lnSpc>
                <a:spcPct val="100000"/>
              </a:lnSpc>
              <a:spcBef>
                <a:spcPts val="640"/>
              </a:spcBef>
              <a:spcAft>
                <a:spcPts val="0"/>
              </a:spcAft>
              <a:buSzPts val="3200"/>
              <a:buChar char="•"/>
            </a:pPr>
            <a:r>
              <a:rPr lang="en-US" sz="2000"/>
              <a:t>Glucagon -  acts to raise blood sugar</a:t>
            </a:r>
            <a:endParaRPr sz="2000"/>
          </a:p>
        </p:txBody>
      </p:sp>
      <p:pic>
        <p:nvPicPr>
          <p:cNvPr id="472" name="Google Shape;472;p51"/>
          <p:cNvPicPr preferRelativeResize="0"/>
          <p:nvPr/>
        </p:nvPicPr>
        <p:blipFill rotWithShape="1">
          <a:blip r:embed="rId3">
            <a:alphaModFix/>
          </a:blip>
          <a:srcRect/>
          <a:stretch/>
        </p:blipFill>
        <p:spPr>
          <a:xfrm>
            <a:off x="6197602" y="1600201"/>
            <a:ext cx="4841873" cy="31627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52"/>
          <p:cNvPicPr preferRelativeResize="0"/>
          <p:nvPr/>
        </p:nvPicPr>
        <p:blipFill rotWithShape="1">
          <a:blip r:embed="rId3">
            <a:alphaModFix/>
          </a:blip>
          <a:srcRect/>
          <a:stretch/>
        </p:blipFill>
        <p:spPr>
          <a:xfrm>
            <a:off x="3879850" y="3943350"/>
            <a:ext cx="2216150" cy="2838450"/>
          </a:xfrm>
          <a:prstGeom prst="rect">
            <a:avLst/>
          </a:prstGeom>
          <a:noFill/>
          <a:ln>
            <a:noFill/>
          </a:ln>
        </p:spPr>
      </p:pic>
      <p:sp>
        <p:nvSpPr>
          <p:cNvPr id="479" name="Google Shape;479;p52"/>
          <p:cNvSpPr/>
          <p:nvPr/>
        </p:nvSpPr>
        <p:spPr>
          <a:xfrm>
            <a:off x="1981200" y="4572000"/>
            <a:ext cx="1676400" cy="14478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2"/>
          <p:cNvSpPr/>
          <p:nvPr/>
        </p:nvSpPr>
        <p:spPr>
          <a:xfrm>
            <a:off x="8610600" y="2311400"/>
            <a:ext cx="1676400" cy="13716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2"/>
          <p:cNvSpPr txBox="1">
            <a:spLocks noGrp="1"/>
          </p:cNvSpPr>
          <p:nvPr>
            <p:ph type="title"/>
          </p:nvPr>
        </p:nvSpPr>
        <p:spPr>
          <a:xfrm>
            <a:off x="1981200" y="3175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Ovaries and Testes</a:t>
            </a:r>
            <a:endParaRPr/>
          </a:p>
        </p:txBody>
      </p:sp>
      <p:sp>
        <p:nvSpPr>
          <p:cNvPr id="482" name="Google Shape;482;p52"/>
          <p:cNvSpPr txBox="1">
            <a:spLocks noGrp="1"/>
          </p:cNvSpPr>
          <p:nvPr>
            <p:ph type="body" idx="2"/>
          </p:nvPr>
        </p:nvSpPr>
        <p:spPr>
          <a:xfrm>
            <a:off x="6172200" y="4264026"/>
            <a:ext cx="4038600" cy="2384425"/>
          </a:xfrm>
          <a:prstGeom prst="rect">
            <a:avLst/>
          </a:prstGeom>
          <a:noFill/>
          <a:ln>
            <a:noFill/>
          </a:ln>
        </p:spPr>
        <p:txBody>
          <a:bodyPr spcFirstLastPara="1" wrap="square" lIns="91425" tIns="45700" rIns="91425" bIns="45700" anchor="t" anchorCtr="0">
            <a:noAutofit/>
          </a:bodyPr>
          <a:lstStyle/>
          <a:p>
            <a:pPr marL="4763" lvl="0" indent="-4763" algn="l" rtl="0">
              <a:lnSpc>
                <a:spcPct val="100000"/>
              </a:lnSpc>
              <a:spcBef>
                <a:spcPts val="560"/>
              </a:spcBef>
              <a:spcAft>
                <a:spcPts val="0"/>
              </a:spcAft>
              <a:buSzPts val="2800"/>
              <a:buNone/>
            </a:pPr>
            <a:r>
              <a:rPr lang="en-US" sz="2500" b="1"/>
              <a:t>Testes </a:t>
            </a:r>
            <a:endParaRPr/>
          </a:p>
          <a:p>
            <a:pPr marL="4763" lvl="0" indent="-4763" algn="l" rtl="0">
              <a:lnSpc>
                <a:spcPct val="100000"/>
              </a:lnSpc>
              <a:spcBef>
                <a:spcPts val="560"/>
              </a:spcBef>
              <a:spcAft>
                <a:spcPts val="0"/>
              </a:spcAft>
              <a:buSzPts val="2800"/>
              <a:buNone/>
            </a:pPr>
            <a:r>
              <a:rPr lang="en-US" sz="2000"/>
              <a:t>Testes are found in the scrotum of males. They generate hormones which facilitate the development of male reproductive organs and produce sperm.</a:t>
            </a:r>
            <a:endParaRPr/>
          </a:p>
          <a:p>
            <a:pPr marL="4763" lvl="0" indent="-4763" algn="l" rtl="0">
              <a:lnSpc>
                <a:spcPct val="100000"/>
              </a:lnSpc>
              <a:spcBef>
                <a:spcPts val="560"/>
              </a:spcBef>
              <a:spcAft>
                <a:spcPts val="0"/>
              </a:spcAft>
              <a:buSzPts val="2800"/>
              <a:buNone/>
            </a:pPr>
            <a:endParaRPr sz="2000"/>
          </a:p>
        </p:txBody>
      </p:sp>
      <p:pic>
        <p:nvPicPr>
          <p:cNvPr id="483" name="Google Shape;483;p52"/>
          <p:cNvPicPr preferRelativeResize="0"/>
          <p:nvPr/>
        </p:nvPicPr>
        <p:blipFill rotWithShape="1">
          <a:blip r:embed="rId4">
            <a:alphaModFix/>
          </a:blip>
          <a:srcRect/>
          <a:stretch/>
        </p:blipFill>
        <p:spPr>
          <a:xfrm>
            <a:off x="8686800" y="2362200"/>
            <a:ext cx="1524000" cy="1238250"/>
          </a:xfrm>
          <a:prstGeom prst="rect">
            <a:avLst/>
          </a:prstGeom>
          <a:noFill/>
          <a:ln>
            <a:noFill/>
          </a:ln>
        </p:spPr>
      </p:pic>
      <p:pic>
        <p:nvPicPr>
          <p:cNvPr id="484" name="Google Shape;484;p52"/>
          <p:cNvPicPr preferRelativeResize="0"/>
          <p:nvPr/>
        </p:nvPicPr>
        <p:blipFill rotWithShape="1">
          <a:blip r:embed="rId5">
            <a:alphaModFix/>
          </a:blip>
          <a:srcRect/>
          <a:stretch/>
        </p:blipFill>
        <p:spPr>
          <a:xfrm>
            <a:off x="6154738" y="1549400"/>
            <a:ext cx="2025650" cy="2590800"/>
          </a:xfrm>
          <a:prstGeom prst="rect">
            <a:avLst/>
          </a:prstGeom>
          <a:noFill/>
          <a:ln>
            <a:noFill/>
          </a:ln>
        </p:spPr>
      </p:pic>
      <p:cxnSp>
        <p:nvCxnSpPr>
          <p:cNvPr id="485" name="Google Shape;485;p52"/>
          <p:cNvCxnSpPr/>
          <p:nvPr/>
        </p:nvCxnSpPr>
        <p:spPr>
          <a:xfrm flipH="1">
            <a:off x="7215188" y="2311400"/>
            <a:ext cx="1395412" cy="1504950"/>
          </a:xfrm>
          <a:prstGeom prst="straightConnector1">
            <a:avLst/>
          </a:prstGeom>
          <a:noFill/>
          <a:ln w="9525" cap="flat" cmpd="sng">
            <a:solidFill>
              <a:schemeClr val="dk1"/>
            </a:solidFill>
            <a:prstDash val="solid"/>
            <a:round/>
            <a:headEnd type="none" w="sm" len="sm"/>
            <a:tailEnd type="none" w="sm" len="sm"/>
          </a:ln>
        </p:spPr>
      </p:cxnSp>
      <p:cxnSp>
        <p:nvCxnSpPr>
          <p:cNvPr id="486" name="Google Shape;486;p52"/>
          <p:cNvCxnSpPr/>
          <p:nvPr/>
        </p:nvCxnSpPr>
        <p:spPr>
          <a:xfrm rot="-5400000">
            <a:off x="7839076" y="3052764"/>
            <a:ext cx="138113" cy="1404937"/>
          </a:xfrm>
          <a:prstGeom prst="straightConnector1">
            <a:avLst/>
          </a:prstGeom>
          <a:noFill/>
          <a:ln w="9525" cap="flat" cmpd="sng">
            <a:solidFill>
              <a:schemeClr val="dk1"/>
            </a:solidFill>
            <a:prstDash val="solid"/>
            <a:round/>
            <a:headEnd type="none" w="sm" len="sm"/>
            <a:tailEnd type="none" w="sm" len="sm"/>
          </a:ln>
        </p:spPr>
      </p:cxnSp>
      <p:pic>
        <p:nvPicPr>
          <p:cNvPr id="487" name="Google Shape;487;p52"/>
          <p:cNvPicPr preferRelativeResize="0"/>
          <p:nvPr/>
        </p:nvPicPr>
        <p:blipFill rotWithShape="1">
          <a:blip r:embed="rId6">
            <a:alphaModFix/>
          </a:blip>
          <a:srcRect/>
          <a:stretch/>
        </p:blipFill>
        <p:spPr>
          <a:xfrm>
            <a:off x="2133600" y="4648200"/>
            <a:ext cx="1409700" cy="1320800"/>
          </a:xfrm>
          <a:prstGeom prst="rect">
            <a:avLst/>
          </a:prstGeom>
          <a:noFill/>
          <a:ln>
            <a:noFill/>
          </a:ln>
        </p:spPr>
      </p:pic>
      <p:cxnSp>
        <p:nvCxnSpPr>
          <p:cNvPr id="488" name="Google Shape;488;p52"/>
          <p:cNvCxnSpPr/>
          <p:nvPr/>
        </p:nvCxnSpPr>
        <p:spPr>
          <a:xfrm>
            <a:off x="3657600" y="4572000"/>
            <a:ext cx="1371600" cy="1676400"/>
          </a:xfrm>
          <a:prstGeom prst="straightConnector1">
            <a:avLst/>
          </a:prstGeom>
          <a:noFill/>
          <a:ln w="9525" cap="flat" cmpd="sng">
            <a:solidFill>
              <a:schemeClr val="dk1"/>
            </a:solidFill>
            <a:prstDash val="solid"/>
            <a:round/>
            <a:headEnd type="none" w="sm" len="sm"/>
            <a:tailEnd type="none" w="sm" len="sm"/>
          </a:ln>
        </p:spPr>
      </p:cxnSp>
      <p:cxnSp>
        <p:nvCxnSpPr>
          <p:cNvPr id="489" name="Google Shape;489;p52"/>
          <p:cNvCxnSpPr/>
          <p:nvPr/>
        </p:nvCxnSpPr>
        <p:spPr>
          <a:xfrm rot="-5400000" flipH="1">
            <a:off x="4229100" y="5448300"/>
            <a:ext cx="228600" cy="1371600"/>
          </a:xfrm>
          <a:prstGeom prst="straightConnector1">
            <a:avLst/>
          </a:prstGeom>
          <a:noFill/>
          <a:ln w="9525" cap="flat" cmpd="sng">
            <a:solidFill>
              <a:schemeClr val="dk1"/>
            </a:solidFill>
            <a:prstDash val="solid"/>
            <a:round/>
            <a:headEnd type="none" w="sm" len="sm"/>
            <a:tailEnd type="none" w="sm" len="sm"/>
          </a:ln>
        </p:spPr>
      </p:cxnSp>
      <p:cxnSp>
        <p:nvCxnSpPr>
          <p:cNvPr id="490" name="Google Shape;490;p52"/>
          <p:cNvCxnSpPr/>
          <p:nvPr/>
        </p:nvCxnSpPr>
        <p:spPr>
          <a:xfrm>
            <a:off x="1981200" y="6019800"/>
            <a:ext cx="3048000" cy="228600"/>
          </a:xfrm>
          <a:prstGeom prst="straightConnector1">
            <a:avLst/>
          </a:prstGeom>
          <a:noFill/>
          <a:ln w="9525" cap="flat" cmpd="sng">
            <a:solidFill>
              <a:schemeClr val="dk1"/>
            </a:solidFill>
            <a:prstDash val="solid"/>
            <a:round/>
            <a:headEnd type="none" w="sm" len="sm"/>
            <a:tailEnd type="none" w="sm" len="sm"/>
          </a:ln>
        </p:spPr>
      </p:cxnSp>
      <p:cxnSp>
        <p:nvCxnSpPr>
          <p:cNvPr id="491" name="Google Shape;491;p52"/>
          <p:cNvCxnSpPr/>
          <p:nvPr/>
        </p:nvCxnSpPr>
        <p:spPr>
          <a:xfrm rot="10800000" flipH="1">
            <a:off x="7213600" y="3689350"/>
            <a:ext cx="3054350" cy="133350"/>
          </a:xfrm>
          <a:prstGeom prst="straightConnector1">
            <a:avLst/>
          </a:prstGeom>
          <a:noFill/>
          <a:ln w="9525" cap="flat" cmpd="sng">
            <a:solidFill>
              <a:schemeClr val="dk1"/>
            </a:solidFill>
            <a:prstDash val="solid"/>
            <a:round/>
            <a:headEnd type="none" w="sm" len="sm"/>
            <a:tailEnd type="none" w="sm" len="sm"/>
          </a:ln>
        </p:spPr>
      </p:cxnSp>
      <p:sp>
        <p:nvSpPr>
          <p:cNvPr id="492" name="Google Shape;492;p52"/>
          <p:cNvSpPr txBox="1">
            <a:spLocks noGrp="1"/>
          </p:cNvSpPr>
          <p:nvPr>
            <p:ph type="body" idx="1"/>
          </p:nvPr>
        </p:nvSpPr>
        <p:spPr>
          <a:xfrm>
            <a:off x="2630488" y="1539875"/>
            <a:ext cx="4038600" cy="2768600"/>
          </a:xfrm>
          <a:prstGeom prst="rect">
            <a:avLst/>
          </a:prstGeom>
          <a:noFill/>
          <a:ln>
            <a:noFill/>
          </a:ln>
        </p:spPr>
        <p:txBody>
          <a:bodyPr spcFirstLastPara="1" wrap="square" lIns="91425" tIns="45700" rIns="91425" bIns="45700" anchor="t" anchorCtr="0">
            <a:noAutofit/>
          </a:bodyPr>
          <a:lstStyle/>
          <a:p>
            <a:pPr marL="4763" lvl="0" indent="-4763" algn="l" rtl="0">
              <a:lnSpc>
                <a:spcPct val="100000"/>
              </a:lnSpc>
              <a:spcBef>
                <a:spcPts val="560"/>
              </a:spcBef>
              <a:spcAft>
                <a:spcPts val="0"/>
              </a:spcAft>
              <a:buSzPts val="2800"/>
              <a:buNone/>
            </a:pPr>
            <a:r>
              <a:rPr lang="en-US" sz="2500" b="1"/>
              <a:t>Ovaries </a:t>
            </a:r>
            <a:endParaRPr/>
          </a:p>
          <a:p>
            <a:pPr marL="4763" lvl="0" indent="-4763" algn="l" rtl="0">
              <a:lnSpc>
                <a:spcPct val="100000"/>
              </a:lnSpc>
              <a:spcBef>
                <a:spcPts val="560"/>
              </a:spcBef>
              <a:spcAft>
                <a:spcPts val="0"/>
              </a:spcAft>
              <a:buSzPts val="2800"/>
              <a:buNone/>
            </a:pPr>
            <a:r>
              <a:rPr lang="en-US" sz="2000"/>
              <a:t>Ovaries are found in the abdomen of women. They produce hormones which assist with the development of the female reproductive organs and prepare the uterus for pregnancy.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560"/>
              </a:spcBef>
              <a:spcAft>
                <a:spcPts val="0"/>
              </a:spcAft>
              <a:buClr>
                <a:schemeClr val="dk1"/>
              </a:buClr>
              <a:buSzPts val="2800"/>
              <a:buChar char="•"/>
            </a:pPr>
            <a:r>
              <a:rPr lang="en-US" dirty="0"/>
              <a:t>Creates adrenaline and cortisol to respond to stress</a:t>
            </a:r>
            <a:endParaRPr dirty="0"/>
          </a:p>
          <a:p>
            <a:pPr marL="457200" lvl="0" indent="-406400" algn="l" rtl="0">
              <a:lnSpc>
                <a:spcPct val="100000"/>
              </a:lnSpc>
              <a:spcBef>
                <a:spcPts val="560"/>
              </a:spcBef>
              <a:spcAft>
                <a:spcPts val="0"/>
              </a:spcAft>
              <a:buClr>
                <a:schemeClr val="dk1"/>
              </a:buClr>
              <a:buSzPts val="2800"/>
              <a:buChar char="•"/>
            </a:pPr>
            <a:r>
              <a:rPr lang="en-US" dirty="0"/>
              <a:t>Regulates blood sugar</a:t>
            </a:r>
            <a:endParaRPr dirty="0"/>
          </a:p>
          <a:p>
            <a:pPr marL="457200" lvl="0" indent="-406400" algn="l" rtl="0">
              <a:lnSpc>
                <a:spcPct val="100000"/>
              </a:lnSpc>
              <a:spcBef>
                <a:spcPts val="560"/>
              </a:spcBef>
              <a:spcAft>
                <a:spcPts val="0"/>
              </a:spcAft>
              <a:buClr>
                <a:schemeClr val="dk1"/>
              </a:buClr>
              <a:buSzPts val="2800"/>
              <a:buChar char="•"/>
            </a:pPr>
            <a:r>
              <a:rPr lang="en-US" dirty="0"/>
              <a:t>Key player in the immune system by developing T cells</a:t>
            </a:r>
            <a:endParaRPr dirty="0"/>
          </a:p>
          <a:p>
            <a:pPr marL="457200" lvl="0" indent="-406400" algn="l" rtl="0">
              <a:lnSpc>
                <a:spcPct val="100000"/>
              </a:lnSpc>
              <a:spcBef>
                <a:spcPts val="560"/>
              </a:spcBef>
              <a:spcAft>
                <a:spcPts val="0"/>
              </a:spcAft>
              <a:buClr>
                <a:schemeClr val="dk1"/>
              </a:buClr>
              <a:buSzPts val="2800"/>
              <a:buChar char="•"/>
            </a:pPr>
            <a:r>
              <a:rPr lang="en-US" dirty="0"/>
              <a:t>The master gland, controls other glands and aids in growth</a:t>
            </a:r>
            <a:endParaRPr dirty="0"/>
          </a:p>
          <a:p>
            <a:pPr marL="457200" lvl="0" indent="-228600" algn="l" rtl="0">
              <a:lnSpc>
                <a:spcPct val="100000"/>
              </a:lnSpc>
              <a:spcBef>
                <a:spcPts val="560"/>
              </a:spcBef>
              <a:spcAft>
                <a:spcPts val="0"/>
              </a:spcAft>
              <a:buClr>
                <a:schemeClr val="dk1"/>
              </a:buClr>
              <a:buSzPts val="2800"/>
              <a:buNone/>
            </a:pPr>
            <a:endParaRPr dirty="0"/>
          </a:p>
        </p:txBody>
      </p:sp>
      <p:sp>
        <p:nvSpPr>
          <p:cNvPr id="498" name="Google Shape;498;p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What Can You Produce?</a:t>
            </a:r>
            <a:br>
              <a:rPr lang="en-US"/>
            </a:br>
            <a:r>
              <a:rPr lang="en-US" sz="2800"/>
              <a:t>Match the endocrine gland with its function or the hormone it produces</a:t>
            </a:r>
            <a:endParaRPr/>
          </a:p>
        </p:txBody>
      </p:sp>
      <p:pic>
        <p:nvPicPr>
          <p:cNvPr id="499" name="Google Shape;499;p53"/>
          <p:cNvPicPr preferRelativeResize="0"/>
          <p:nvPr/>
        </p:nvPicPr>
        <p:blipFill rotWithShape="1">
          <a:blip r:embed="rId3">
            <a:alphaModFix/>
          </a:blip>
          <a:srcRect l="18779" t="46682" b="231"/>
          <a:stretch/>
        </p:blipFill>
        <p:spPr>
          <a:xfrm>
            <a:off x="9119627" y="4385797"/>
            <a:ext cx="2574587" cy="1097775"/>
          </a:xfrm>
          <a:prstGeom prst="rect">
            <a:avLst/>
          </a:prstGeom>
          <a:noFill/>
          <a:ln>
            <a:noFill/>
          </a:ln>
        </p:spPr>
      </p:pic>
      <p:grpSp>
        <p:nvGrpSpPr>
          <p:cNvPr id="500" name="Google Shape;500;p53"/>
          <p:cNvGrpSpPr/>
          <p:nvPr/>
        </p:nvGrpSpPr>
        <p:grpSpPr>
          <a:xfrm>
            <a:off x="8944461" y="1462895"/>
            <a:ext cx="2903415" cy="1606732"/>
            <a:chOff x="1981200" y="3429000"/>
            <a:chExt cx="5694801" cy="3271157"/>
          </a:xfrm>
        </p:grpSpPr>
        <p:pic>
          <p:nvPicPr>
            <p:cNvPr id="501" name="Google Shape;501;p53"/>
            <p:cNvPicPr preferRelativeResize="0"/>
            <p:nvPr/>
          </p:nvPicPr>
          <p:blipFill rotWithShape="1">
            <a:blip r:embed="rId4">
              <a:alphaModFix/>
            </a:blip>
            <a:srcRect/>
            <a:stretch/>
          </p:blipFill>
          <p:spPr>
            <a:xfrm>
              <a:off x="1981200" y="3429000"/>
              <a:ext cx="3947948" cy="3271157"/>
            </a:xfrm>
            <a:prstGeom prst="rect">
              <a:avLst/>
            </a:prstGeom>
            <a:noFill/>
            <a:ln>
              <a:noFill/>
            </a:ln>
          </p:spPr>
        </p:pic>
        <p:cxnSp>
          <p:nvCxnSpPr>
            <p:cNvPr id="502" name="Google Shape;502;p53"/>
            <p:cNvCxnSpPr/>
            <p:nvPr/>
          </p:nvCxnSpPr>
          <p:spPr>
            <a:xfrm>
              <a:off x="3400426" y="5414963"/>
              <a:ext cx="2076449" cy="919162"/>
            </a:xfrm>
            <a:prstGeom prst="straightConnector1">
              <a:avLst/>
            </a:prstGeom>
            <a:noFill/>
            <a:ln w="19050" cap="flat" cmpd="sng">
              <a:solidFill>
                <a:srgbClr val="C00000"/>
              </a:solidFill>
              <a:prstDash val="solid"/>
              <a:round/>
              <a:headEnd type="none" w="sm" len="sm"/>
              <a:tailEnd type="none" w="sm" len="sm"/>
            </a:ln>
          </p:spPr>
        </p:cxnSp>
        <p:sp>
          <p:nvSpPr>
            <p:cNvPr id="503" name="Google Shape;503;p53"/>
            <p:cNvSpPr txBox="1"/>
            <p:nvPr/>
          </p:nvSpPr>
          <p:spPr>
            <a:xfrm>
              <a:off x="5361426" y="6108600"/>
              <a:ext cx="2314575" cy="2923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Arial"/>
                  <a:ea typeface="Arial"/>
                  <a:cs typeface="Arial"/>
                  <a:sym typeface="Arial"/>
                </a:rPr>
                <a:t>Pituitary</a:t>
              </a:r>
              <a:endParaRPr sz="1400" b="0" i="0" u="none" strike="noStrike" cap="none">
                <a:solidFill>
                  <a:srgbClr val="000000"/>
                </a:solidFill>
                <a:latin typeface="Arial"/>
                <a:ea typeface="Arial"/>
                <a:cs typeface="Arial"/>
                <a:sym typeface="Arial"/>
              </a:endParaRPr>
            </a:p>
          </p:txBody>
        </p:sp>
      </p:grpSp>
      <p:sp>
        <p:nvSpPr>
          <p:cNvPr id="504" name="Google Shape;504;p53"/>
          <p:cNvSpPr/>
          <p:nvPr/>
        </p:nvSpPr>
        <p:spPr>
          <a:xfrm>
            <a:off x="6717973" y="4873997"/>
            <a:ext cx="682952" cy="2257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05" name="Google Shape;505;p53"/>
          <p:cNvPicPr preferRelativeResize="0"/>
          <p:nvPr/>
        </p:nvPicPr>
        <p:blipFill rotWithShape="1">
          <a:blip r:embed="rId5">
            <a:alphaModFix/>
          </a:blip>
          <a:srcRect t="-8012" b="59161"/>
          <a:stretch/>
        </p:blipFill>
        <p:spPr>
          <a:xfrm>
            <a:off x="6501171" y="3069627"/>
            <a:ext cx="2443290" cy="897980"/>
          </a:xfrm>
          <a:prstGeom prst="rect">
            <a:avLst/>
          </a:prstGeom>
          <a:noFill/>
          <a:ln>
            <a:noFill/>
          </a:ln>
        </p:spPr>
      </p:pic>
      <p:pic>
        <p:nvPicPr>
          <p:cNvPr id="506" name="Google Shape;506;p53"/>
          <p:cNvPicPr preferRelativeResize="0"/>
          <p:nvPr/>
        </p:nvPicPr>
        <p:blipFill rotWithShape="1">
          <a:blip r:embed="rId6">
            <a:alphaModFix/>
          </a:blip>
          <a:srcRect l="204" t="31609"/>
          <a:stretch/>
        </p:blipFill>
        <p:spPr>
          <a:xfrm>
            <a:off x="6556877" y="4873997"/>
            <a:ext cx="1703399" cy="16581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4"/>
          <p:cNvSpPr txBox="1"/>
          <p:nvPr/>
        </p:nvSpPr>
        <p:spPr>
          <a:xfrm>
            <a:off x="1182255" y="2566760"/>
            <a:ext cx="9568872" cy="223614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Gill Sans"/>
                <a:ea typeface="Gill Sans"/>
                <a:cs typeface="Gill Sans"/>
                <a:sym typeface="Gill Sans"/>
              </a:rPr>
              <a:t>Homeostasis and Feedback Mechanisms</a:t>
            </a:r>
            <a:endParaRPr sz="66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5"/>
          <p:cNvSpPr/>
          <p:nvPr/>
        </p:nvSpPr>
        <p:spPr>
          <a:xfrm>
            <a:off x="3124200" y="1219200"/>
            <a:ext cx="8895347" cy="5468192"/>
          </a:xfrm>
          <a:prstGeom prst="ellipse">
            <a:avLst/>
          </a:prstGeom>
          <a:solidFill>
            <a:srgbClr val="FFFFCC">
              <a:alpha val="42352"/>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55"/>
          <p:cNvSpPr txBox="1">
            <a:spLocks noGrp="1"/>
          </p:cNvSpPr>
          <p:nvPr>
            <p:ph type="ctrTitle"/>
          </p:nvPr>
        </p:nvSpPr>
        <p:spPr>
          <a:xfrm>
            <a:off x="2590800" y="1828801"/>
            <a:ext cx="10058400" cy="14748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6600"/>
              <a:buFont typeface="Calibri"/>
              <a:buNone/>
            </a:pPr>
            <a:r>
              <a:rPr lang="en-US" sz="6600" b="1"/>
              <a:t>Learning Objective</a:t>
            </a:r>
            <a:endParaRPr sz="6600" b="1"/>
          </a:p>
        </p:txBody>
      </p:sp>
      <p:sp>
        <p:nvSpPr>
          <p:cNvPr id="519" name="Google Shape;519;p55"/>
          <p:cNvSpPr txBox="1">
            <a:spLocks noGrp="1"/>
          </p:cNvSpPr>
          <p:nvPr>
            <p:ph type="subTitle" idx="1"/>
          </p:nvPr>
        </p:nvSpPr>
        <p:spPr>
          <a:xfrm>
            <a:off x="3774141" y="3539769"/>
            <a:ext cx="7691718" cy="2103649"/>
          </a:xfrm>
          <a:prstGeom prst="rect">
            <a:avLst/>
          </a:prstGeom>
          <a:noFill/>
          <a:ln>
            <a:noFill/>
          </a:ln>
        </p:spPr>
        <p:txBody>
          <a:bodyPr spcFirstLastPara="1" wrap="square" lIns="91425" tIns="45700" rIns="91425" bIns="45700" anchor="t" anchorCtr="0">
            <a:noAutofit/>
          </a:bodyPr>
          <a:lstStyle/>
          <a:p>
            <a:pPr marL="514350" lvl="0" indent="-514350" algn="l" rtl="0">
              <a:lnSpc>
                <a:spcPct val="100000"/>
              </a:lnSpc>
              <a:spcBef>
                <a:spcPts val="0"/>
              </a:spcBef>
              <a:spcAft>
                <a:spcPts val="0"/>
              </a:spcAft>
              <a:buClr>
                <a:schemeClr val="dk1"/>
              </a:buClr>
              <a:buSzPts val="3200"/>
              <a:buFont typeface="Calibri"/>
              <a:buAutoNum type="arabicPeriod"/>
            </a:pPr>
            <a:r>
              <a:rPr lang="en-US">
                <a:solidFill>
                  <a:schemeClr val="dk1"/>
                </a:solidFill>
              </a:rPr>
              <a:t>Describe how organisms maintain stable internal conditions in response to external and internal stimuli.</a:t>
            </a:r>
            <a:endParaRPr/>
          </a:p>
        </p:txBody>
      </p:sp>
      <p:pic>
        <p:nvPicPr>
          <p:cNvPr id="520" name="Google Shape;520;p55"/>
          <p:cNvPicPr preferRelativeResize="0"/>
          <p:nvPr/>
        </p:nvPicPr>
        <p:blipFill rotWithShape="1">
          <a:blip r:embed="rId3">
            <a:alphaModFix/>
          </a:blip>
          <a:srcRect/>
          <a:stretch/>
        </p:blipFill>
        <p:spPr>
          <a:xfrm>
            <a:off x="207125" y="152400"/>
            <a:ext cx="2764675" cy="38974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56"/>
          <p:cNvPicPr preferRelativeResize="0"/>
          <p:nvPr/>
        </p:nvPicPr>
        <p:blipFill rotWithShape="1">
          <a:blip r:embed="rId3">
            <a:alphaModFix/>
          </a:blip>
          <a:srcRect/>
          <a:stretch/>
        </p:blipFill>
        <p:spPr>
          <a:xfrm>
            <a:off x="3909391" y="2762664"/>
            <a:ext cx="4572000" cy="2571750"/>
          </a:xfrm>
          <a:prstGeom prst="rect">
            <a:avLst/>
          </a:prstGeom>
          <a:noFill/>
          <a:ln>
            <a:noFill/>
          </a:ln>
        </p:spPr>
      </p:pic>
      <p:sp>
        <p:nvSpPr>
          <p:cNvPr id="527" name="Google Shape;527;p56"/>
          <p:cNvSpPr txBox="1">
            <a:spLocks noGrp="1"/>
          </p:cNvSpPr>
          <p:nvPr>
            <p:ph type="ctrTitle"/>
          </p:nvPr>
        </p:nvSpPr>
        <p:spPr>
          <a:xfrm>
            <a:off x="1013791" y="222113"/>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Watch This Balancing Act!</a:t>
            </a:r>
            <a:endParaRPr/>
          </a:p>
        </p:txBody>
      </p:sp>
      <p:sp>
        <p:nvSpPr>
          <p:cNvPr id="2" name="Rectangle 1"/>
          <p:cNvSpPr/>
          <p:nvPr/>
        </p:nvSpPr>
        <p:spPr>
          <a:xfrm>
            <a:off x="4709946" y="5692997"/>
            <a:ext cx="2892138" cy="307777"/>
          </a:xfrm>
          <a:prstGeom prst="rect">
            <a:avLst/>
          </a:prstGeom>
        </p:spPr>
        <p:txBody>
          <a:bodyPr wrap="none">
            <a:spAutoFit/>
          </a:bodyPr>
          <a:lstStyle/>
          <a:p>
            <a:pPr marL="457200" lvl="0" indent="-228600">
              <a:buSzPts val="1400"/>
            </a:pPr>
            <a:r>
              <a:rPr lang="en-US" dirty="0">
                <a:hlinkClick r:id="rId4"/>
              </a:rPr>
              <a:t>https://</a:t>
            </a:r>
            <a:r>
              <a:rPr lang="en-US" dirty="0" smtClean="0">
                <a:hlinkClick r:id="rId4"/>
              </a:rPr>
              <a:t>youtu.be/Iz0Q9nTZCw4</a:t>
            </a:r>
            <a:r>
              <a:rPr lang="en-US" dirty="0" smtClean="0"/>
              <a:t> </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57"/>
          <p:cNvPicPr preferRelativeResize="0"/>
          <p:nvPr/>
        </p:nvPicPr>
        <p:blipFill rotWithShape="1">
          <a:blip r:embed="rId3">
            <a:alphaModFix/>
          </a:blip>
          <a:srcRect/>
          <a:stretch/>
        </p:blipFill>
        <p:spPr>
          <a:xfrm>
            <a:off x="5470559" y="4800601"/>
            <a:ext cx="1609725" cy="1938077"/>
          </a:xfrm>
          <a:prstGeom prst="rect">
            <a:avLst/>
          </a:prstGeom>
          <a:noFill/>
          <a:ln>
            <a:noFill/>
          </a:ln>
        </p:spPr>
      </p:pic>
      <p:sp>
        <p:nvSpPr>
          <p:cNvPr id="534" name="Google Shape;534;p57"/>
          <p:cNvSpPr/>
          <p:nvPr/>
        </p:nvSpPr>
        <p:spPr>
          <a:xfrm>
            <a:off x="1524001" y="4419600"/>
            <a:ext cx="4586786" cy="2438400"/>
          </a:xfrm>
          <a:prstGeom prst="rect">
            <a:avLst/>
          </a:prstGeom>
          <a:solidFill>
            <a:srgbClr val="00B0F0">
              <a:alpha val="2470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5" name="Google Shape;535;p57"/>
          <p:cNvSpPr/>
          <p:nvPr/>
        </p:nvSpPr>
        <p:spPr>
          <a:xfrm>
            <a:off x="6110789" y="4419600"/>
            <a:ext cx="4557213" cy="2476500"/>
          </a:xfrm>
          <a:prstGeom prst="rect">
            <a:avLst/>
          </a:prstGeom>
          <a:solidFill>
            <a:srgbClr val="953734">
              <a:alpha val="2470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6" name="Google Shape;536;p57"/>
          <p:cNvSpPr txBox="1">
            <a:spLocks noGrp="1"/>
          </p:cNvSpPr>
          <p:nvPr>
            <p:ph type="body" idx="1"/>
          </p:nvPr>
        </p:nvSpPr>
        <p:spPr>
          <a:xfrm>
            <a:off x="4729500" y="249478"/>
            <a:ext cx="5715000" cy="218892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960"/>
              <a:t>These amoeba take in nutrients and O</a:t>
            </a:r>
            <a:r>
              <a:rPr lang="en-US" sz="2960" baseline="-25000"/>
              <a:t>2</a:t>
            </a:r>
            <a:r>
              <a:rPr lang="en-US" sz="2960"/>
              <a:t> from their external environment and eliminate wastes generated inside, like CO</a:t>
            </a:r>
            <a:r>
              <a:rPr lang="en-US" sz="2960" baseline="-25000"/>
              <a:t>2</a:t>
            </a:r>
            <a:r>
              <a:rPr lang="en-US" sz="2960"/>
              <a:t>.</a:t>
            </a:r>
            <a:endParaRPr/>
          </a:p>
          <a:p>
            <a:pPr marL="0" lvl="0" indent="0" algn="l" rtl="0">
              <a:lnSpc>
                <a:spcPct val="100000"/>
              </a:lnSpc>
              <a:spcBef>
                <a:spcPts val="360"/>
              </a:spcBef>
              <a:spcAft>
                <a:spcPts val="0"/>
              </a:spcAft>
              <a:buSzPts val="1800"/>
              <a:buNone/>
            </a:pPr>
            <a:endParaRPr sz="2960"/>
          </a:p>
        </p:txBody>
      </p:sp>
      <p:pic>
        <p:nvPicPr>
          <p:cNvPr id="537" name="Google Shape;537;p57"/>
          <p:cNvPicPr preferRelativeResize="0"/>
          <p:nvPr/>
        </p:nvPicPr>
        <p:blipFill rotWithShape="1">
          <a:blip r:embed="rId4">
            <a:alphaModFix/>
          </a:blip>
          <a:srcRect/>
          <a:stretch/>
        </p:blipFill>
        <p:spPr>
          <a:xfrm>
            <a:off x="1524000" y="0"/>
            <a:ext cx="2921835" cy="2438400"/>
          </a:xfrm>
          <a:prstGeom prst="rect">
            <a:avLst/>
          </a:prstGeom>
          <a:noFill/>
          <a:ln>
            <a:noFill/>
          </a:ln>
        </p:spPr>
      </p:pic>
      <p:sp>
        <p:nvSpPr>
          <p:cNvPr id="538" name="Google Shape;538;p57"/>
          <p:cNvSpPr txBox="1"/>
          <p:nvPr/>
        </p:nvSpPr>
        <p:spPr>
          <a:xfrm>
            <a:off x="4648201" y="2524787"/>
            <a:ext cx="5838978" cy="201328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chemeClr val="dk1"/>
                </a:solidFill>
                <a:latin typeface="Arial"/>
                <a:ea typeface="Arial"/>
                <a:cs typeface="Arial"/>
                <a:sym typeface="Arial"/>
              </a:rPr>
              <a:t>All life requires these constant exchanges between their   </a:t>
            </a:r>
            <a:r>
              <a:rPr lang="en-US" sz="3200" b="1" i="0" u="none" strike="noStrike" cap="none">
                <a:solidFill>
                  <a:schemeClr val="dk1"/>
                </a:solidFill>
                <a:latin typeface="Arial"/>
                <a:ea typeface="Arial"/>
                <a:cs typeface="Arial"/>
                <a:sym typeface="Arial"/>
              </a:rPr>
              <a:t>internal</a:t>
            </a:r>
            <a:r>
              <a:rPr lang="en-US" sz="3200" b="0" i="0" u="none" strike="noStrike" cap="none">
                <a:solidFill>
                  <a:schemeClr val="dk1"/>
                </a:solidFill>
                <a:latin typeface="Arial"/>
                <a:ea typeface="Arial"/>
                <a:cs typeface="Arial"/>
                <a:sym typeface="Arial"/>
              </a:rPr>
              <a:t> &amp; </a:t>
            </a:r>
            <a:r>
              <a:rPr lang="en-US" sz="3200" b="1" i="0" u="none" strike="noStrike" cap="none">
                <a:solidFill>
                  <a:schemeClr val="dk1"/>
                </a:solidFill>
                <a:latin typeface="Arial"/>
                <a:ea typeface="Arial"/>
                <a:cs typeface="Arial"/>
                <a:sym typeface="Arial"/>
              </a:rPr>
              <a:t>external</a:t>
            </a:r>
            <a:r>
              <a:rPr lang="en-US" sz="3200" b="0" i="0" u="none" strike="noStrike" cap="none">
                <a:solidFill>
                  <a:schemeClr val="dk1"/>
                </a:solidFill>
                <a:latin typeface="Arial"/>
                <a:ea typeface="Arial"/>
                <a:cs typeface="Arial"/>
                <a:sym typeface="Arial"/>
              </a:rPr>
              <a:t> environments.</a:t>
            </a:r>
            <a:endParaRPr sz="1400" b="0" i="0" u="none" strike="noStrike" cap="none">
              <a:solidFill>
                <a:srgbClr val="000000"/>
              </a:solidFill>
              <a:latin typeface="Arial"/>
              <a:ea typeface="Arial"/>
              <a:cs typeface="Arial"/>
              <a:sym typeface="Arial"/>
            </a:endParaRPr>
          </a:p>
        </p:txBody>
      </p:sp>
      <p:sp>
        <p:nvSpPr>
          <p:cNvPr id="539" name="Google Shape;539;p57"/>
          <p:cNvSpPr txBox="1"/>
          <p:nvPr/>
        </p:nvSpPr>
        <p:spPr>
          <a:xfrm>
            <a:off x="6868842" y="4617340"/>
            <a:ext cx="3618337" cy="138499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Internal Environment: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Everything inside the body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Nutrients are brought in</a:t>
            </a:r>
            <a:endParaRPr sz="1400" b="0" i="0" u="none" strike="noStrike" cap="none">
              <a:solidFill>
                <a:srgbClr val="000000"/>
              </a:solidFill>
              <a:latin typeface="Arial"/>
              <a:ea typeface="Arial"/>
              <a:cs typeface="Arial"/>
              <a:sym typeface="Arial"/>
            </a:endParaRPr>
          </a:p>
        </p:txBody>
      </p:sp>
      <p:sp>
        <p:nvSpPr>
          <p:cNvPr id="540" name="Google Shape;540;p57"/>
          <p:cNvSpPr txBox="1"/>
          <p:nvPr/>
        </p:nvSpPr>
        <p:spPr>
          <a:xfrm>
            <a:off x="1673048" y="4642188"/>
            <a:ext cx="3837061" cy="166199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External Environment:</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Everything outside the body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Wastes are eliminated out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1" name="Google Shape;541;p57"/>
          <p:cNvCxnSpPr/>
          <p:nvPr/>
        </p:nvCxnSpPr>
        <p:spPr>
          <a:xfrm rot="10800000">
            <a:off x="5624013" y="6002334"/>
            <a:ext cx="398851" cy="0"/>
          </a:xfrm>
          <a:prstGeom prst="straightConnector1">
            <a:avLst/>
          </a:prstGeom>
          <a:noFill/>
          <a:ln w="22225" cap="flat" cmpd="sng">
            <a:solidFill>
              <a:srgbClr val="92D050"/>
            </a:solidFill>
            <a:prstDash val="solid"/>
            <a:round/>
            <a:headEnd type="none" w="sm" len="sm"/>
            <a:tailEnd type="stealth" w="med" len="med"/>
          </a:ln>
        </p:spPr>
      </p:cxnSp>
      <p:cxnSp>
        <p:nvCxnSpPr>
          <p:cNvPr id="542" name="Google Shape;542;p57"/>
          <p:cNvCxnSpPr/>
          <p:nvPr/>
        </p:nvCxnSpPr>
        <p:spPr>
          <a:xfrm rot="10800000">
            <a:off x="5665413" y="6296871"/>
            <a:ext cx="398850" cy="0"/>
          </a:xfrm>
          <a:prstGeom prst="straightConnector1">
            <a:avLst/>
          </a:prstGeom>
          <a:noFill/>
          <a:ln w="22225" cap="flat" cmpd="sng">
            <a:solidFill>
              <a:srgbClr val="92D050"/>
            </a:solidFill>
            <a:prstDash val="solid"/>
            <a:round/>
            <a:headEnd type="none" w="sm" len="sm"/>
            <a:tailEnd type="stealth" w="med" len="med"/>
          </a:ln>
        </p:spPr>
      </p:cxnSp>
      <p:cxnSp>
        <p:nvCxnSpPr>
          <p:cNvPr id="543" name="Google Shape;543;p57"/>
          <p:cNvCxnSpPr/>
          <p:nvPr/>
        </p:nvCxnSpPr>
        <p:spPr>
          <a:xfrm rot="10800000">
            <a:off x="5562601" y="5748076"/>
            <a:ext cx="460263" cy="0"/>
          </a:xfrm>
          <a:prstGeom prst="straightConnector1">
            <a:avLst/>
          </a:prstGeom>
          <a:noFill/>
          <a:ln w="22225" cap="flat" cmpd="sng">
            <a:solidFill>
              <a:srgbClr val="92D050"/>
            </a:solidFill>
            <a:prstDash val="solid"/>
            <a:round/>
            <a:headEnd type="none" w="sm" len="sm"/>
            <a:tailEnd type="stealth" w="med" len="med"/>
          </a:ln>
        </p:spPr>
      </p:cxnSp>
      <p:cxnSp>
        <p:nvCxnSpPr>
          <p:cNvPr id="544" name="Google Shape;544;p57"/>
          <p:cNvCxnSpPr/>
          <p:nvPr/>
        </p:nvCxnSpPr>
        <p:spPr>
          <a:xfrm rot="10800000">
            <a:off x="5564800" y="5170371"/>
            <a:ext cx="480356" cy="2547"/>
          </a:xfrm>
          <a:prstGeom prst="straightConnector1">
            <a:avLst/>
          </a:prstGeom>
          <a:noFill/>
          <a:ln w="22225" cap="flat" cmpd="sng">
            <a:solidFill>
              <a:srgbClr val="92D050"/>
            </a:solidFill>
            <a:prstDash val="solid"/>
            <a:round/>
            <a:headEnd type="none" w="sm" len="sm"/>
            <a:tailEnd type="stealth" w="med" len="med"/>
          </a:ln>
        </p:spPr>
      </p:cxnSp>
      <p:cxnSp>
        <p:nvCxnSpPr>
          <p:cNvPr id="545" name="Google Shape;545;p57"/>
          <p:cNvCxnSpPr/>
          <p:nvPr/>
        </p:nvCxnSpPr>
        <p:spPr>
          <a:xfrm flipH="1">
            <a:off x="6444572" y="5309836"/>
            <a:ext cx="413429" cy="213772"/>
          </a:xfrm>
          <a:prstGeom prst="straightConnector1">
            <a:avLst/>
          </a:prstGeom>
          <a:noFill/>
          <a:ln w="22225" cap="flat" cmpd="sng">
            <a:solidFill>
              <a:srgbClr val="92D050"/>
            </a:solidFill>
            <a:prstDash val="solid"/>
            <a:round/>
            <a:headEnd type="none" w="sm" len="sm"/>
            <a:tailEnd type="stealth" w="med" len="med"/>
          </a:ln>
        </p:spPr>
      </p:cxnSp>
      <p:cxnSp>
        <p:nvCxnSpPr>
          <p:cNvPr id="546" name="Google Shape;546;p57"/>
          <p:cNvCxnSpPr/>
          <p:nvPr/>
        </p:nvCxnSpPr>
        <p:spPr>
          <a:xfrm flipH="1">
            <a:off x="6324600" y="5006743"/>
            <a:ext cx="416560" cy="297204"/>
          </a:xfrm>
          <a:prstGeom prst="straightConnector1">
            <a:avLst/>
          </a:prstGeom>
          <a:noFill/>
          <a:ln w="22225" cap="flat" cmpd="sng">
            <a:solidFill>
              <a:srgbClr val="92D050"/>
            </a:solidFill>
            <a:prstDash val="solid"/>
            <a:round/>
            <a:headEnd type="none" w="sm" len="sm"/>
            <a:tailEnd type="stealth" w="med" len="med"/>
          </a:ln>
        </p:spPr>
      </p:cxnSp>
      <p:cxnSp>
        <p:nvCxnSpPr>
          <p:cNvPr id="547" name="Google Shape;547;p57"/>
          <p:cNvCxnSpPr/>
          <p:nvPr/>
        </p:nvCxnSpPr>
        <p:spPr>
          <a:xfrm flipH="1">
            <a:off x="6413569" y="5537086"/>
            <a:ext cx="329519" cy="289156"/>
          </a:xfrm>
          <a:prstGeom prst="straightConnector1">
            <a:avLst/>
          </a:prstGeom>
          <a:noFill/>
          <a:ln w="22225" cap="flat" cmpd="sng">
            <a:solidFill>
              <a:srgbClr val="92D050"/>
            </a:solidFill>
            <a:prstDash val="solid"/>
            <a:round/>
            <a:headEnd type="none" w="sm" len="sm"/>
            <a:tailEnd type="stealth" w="med" len="med"/>
          </a:ln>
        </p:spPr>
      </p:cxnSp>
      <p:pic>
        <p:nvPicPr>
          <p:cNvPr id="548" name="Google Shape;548;p57"/>
          <p:cNvPicPr preferRelativeResize="0"/>
          <p:nvPr/>
        </p:nvPicPr>
        <p:blipFill rotWithShape="1">
          <a:blip r:embed="rId5">
            <a:alphaModFix/>
          </a:blip>
          <a:srcRect/>
          <a:stretch/>
        </p:blipFill>
        <p:spPr>
          <a:xfrm>
            <a:off x="1524002" y="2438400"/>
            <a:ext cx="2921835" cy="197950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5" name="Google Shape;555;p58"/>
          <p:cNvSpPr txBox="1">
            <a:spLocks noGrp="1"/>
          </p:cNvSpPr>
          <p:nvPr>
            <p:ph type="title"/>
          </p:nvPr>
        </p:nvSpPr>
        <p:spPr>
          <a:xfrm>
            <a:off x="1676400" y="16933"/>
            <a:ext cx="5105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Homeostasis is…</a:t>
            </a:r>
            <a:endParaRPr/>
          </a:p>
        </p:txBody>
      </p:sp>
      <p:sp>
        <p:nvSpPr>
          <p:cNvPr id="556" name="Google Shape;556;p58"/>
          <p:cNvSpPr txBox="1">
            <a:spLocks noGrp="1"/>
          </p:cNvSpPr>
          <p:nvPr>
            <p:ph type="body" idx="1"/>
          </p:nvPr>
        </p:nvSpPr>
        <p:spPr>
          <a:xfrm>
            <a:off x="485775" y="1366364"/>
            <a:ext cx="11201400" cy="46482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Char char="•"/>
            </a:pPr>
            <a:r>
              <a:rPr lang="en-US" sz="2800"/>
              <a:t>The regulation of steady, life maintaining conditions inside an organism, despite changes in the environment.</a:t>
            </a:r>
            <a:endParaRPr/>
          </a:p>
          <a:p>
            <a:pPr marL="457200" lvl="0" indent="-457200" algn="l" rtl="0">
              <a:lnSpc>
                <a:spcPct val="100000"/>
              </a:lnSpc>
              <a:spcBef>
                <a:spcPts val="360"/>
              </a:spcBef>
              <a:spcAft>
                <a:spcPts val="0"/>
              </a:spcAft>
              <a:buSzPts val="1800"/>
              <a:buChar char="•"/>
            </a:pPr>
            <a:r>
              <a:rPr lang="en-US" sz="2800"/>
              <a:t>When homeostasis is disrupted disease or death can occur.</a:t>
            </a:r>
            <a:endParaRPr/>
          </a:p>
          <a:p>
            <a:pPr marL="457200" lvl="0" indent="-457200" algn="l" rtl="0">
              <a:lnSpc>
                <a:spcPct val="100000"/>
              </a:lnSpc>
              <a:spcBef>
                <a:spcPts val="360"/>
              </a:spcBef>
              <a:spcAft>
                <a:spcPts val="0"/>
              </a:spcAft>
              <a:buSzPts val="1800"/>
              <a:buChar char="•"/>
            </a:pPr>
            <a:r>
              <a:rPr lang="en-US" sz="2800"/>
              <a:t>Homeostasis is achieved by the body’s control centers; the nervous and endocrine systems.</a:t>
            </a:r>
            <a:endParaRPr/>
          </a:p>
        </p:txBody>
      </p:sp>
      <p:grpSp>
        <p:nvGrpSpPr>
          <p:cNvPr id="557" name="Google Shape;557;p58"/>
          <p:cNvGrpSpPr/>
          <p:nvPr/>
        </p:nvGrpSpPr>
        <p:grpSpPr>
          <a:xfrm>
            <a:off x="5543550" y="3804764"/>
            <a:ext cx="4991100" cy="2845803"/>
            <a:chOff x="5543550" y="3804764"/>
            <a:chExt cx="4991100" cy="2845803"/>
          </a:xfrm>
        </p:grpSpPr>
        <p:pic>
          <p:nvPicPr>
            <p:cNvPr id="558" name="Google Shape;558;p58"/>
            <p:cNvPicPr preferRelativeResize="0"/>
            <p:nvPr/>
          </p:nvPicPr>
          <p:blipFill rotWithShape="1">
            <a:blip r:embed="rId3">
              <a:alphaModFix/>
            </a:blip>
            <a:srcRect/>
            <a:stretch/>
          </p:blipFill>
          <p:spPr>
            <a:xfrm>
              <a:off x="5543550" y="3804764"/>
              <a:ext cx="4991100" cy="2845803"/>
            </a:xfrm>
            <a:prstGeom prst="rect">
              <a:avLst/>
            </a:prstGeom>
            <a:noFill/>
            <a:ln>
              <a:noFill/>
            </a:ln>
          </p:spPr>
        </p:pic>
        <p:sp>
          <p:nvSpPr>
            <p:cNvPr id="559" name="Google Shape;559;p58"/>
            <p:cNvSpPr txBox="1"/>
            <p:nvPr/>
          </p:nvSpPr>
          <p:spPr>
            <a:xfrm>
              <a:off x="5824537" y="5297665"/>
              <a:ext cx="4429125"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rgbClr val="FEFEFE"/>
                  </a:solidFill>
                  <a:latin typeface="Arial"/>
                  <a:ea typeface="Arial"/>
                  <a:cs typeface="Arial"/>
                  <a:sym typeface="Arial"/>
                </a:rPr>
                <a:t>Balance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9"/>
          <p:cNvSpPr txBox="1">
            <a:spLocks noGrp="1"/>
          </p:cNvSpPr>
          <p:nvPr>
            <p:ph type="body" idx="1"/>
          </p:nvPr>
        </p:nvSpPr>
        <p:spPr>
          <a:xfrm>
            <a:off x="3033345" y="1983662"/>
            <a:ext cx="6465097" cy="3854429"/>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360"/>
              </a:spcBef>
              <a:spcAft>
                <a:spcPts val="0"/>
              </a:spcAft>
              <a:buSzPts val="1800"/>
              <a:buNone/>
            </a:pPr>
            <a:r>
              <a:rPr lang="en-US" sz="2805" b="1" dirty="0"/>
              <a:t>The Nervous System </a:t>
            </a:r>
            <a:r>
              <a:rPr lang="en-US" sz="2805" dirty="0"/>
              <a:t>&amp; </a:t>
            </a:r>
            <a:r>
              <a:rPr lang="en-US" sz="2805" b="1" dirty="0"/>
              <a:t>the Endocrine </a:t>
            </a:r>
            <a:r>
              <a:rPr lang="en-US" sz="2805" b="1" dirty="0" smtClean="0"/>
              <a:t>System</a:t>
            </a:r>
            <a:endParaRPr dirty="0"/>
          </a:p>
          <a:p>
            <a:pPr marL="457200" lvl="0" indent="-457200" algn="ctr" rtl="0">
              <a:lnSpc>
                <a:spcPct val="80000"/>
              </a:lnSpc>
              <a:spcBef>
                <a:spcPts val="360"/>
              </a:spcBef>
              <a:spcAft>
                <a:spcPts val="0"/>
              </a:spcAft>
              <a:buSzPts val="1800"/>
              <a:buChar char="•"/>
            </a:pPr>
            <a:r>
              <a:rPr lang="en-US" sz="2635" dirty="0"/>
              <a:t>They receive signals from their sensors about imbalances and send out corrective signals to their effectors (glands, tissues, organs) to balance out any threats to homeostasis.</a:t>
            </a:r>
            <a:endParaRPr dirty="0"/>
          </a:p>
        </p:txBody>
      </p:sp>
      <p:sp>
        <p:nvSpPr>
          <p:cNvPr id="566" name="Google Shape;566;p59"/>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7" name="Google Shape;567;p59"/>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Control Centers</a:t>
            </a:r>
            <a:endParaRPr sz="1400" b="0" i="0" u="none" strike="noStrike" cap="none">
              <a:solidFill>
                <a:srgbClr val="000000"/>
              </a:solidFill>
              <a:latin typeface="Arial"/>
              <a:ea typeface="Arial"/>
              <a:cs typeface="Arial"/>
              <a:sym typeface="Arial"/>
            </a:endParaRPr>
          </a:p>
        </p:txBody>
      </p:sp>
      <p:pic>
        <p:nvPicPr>
          <p:cNvPr id="568" name="Google Shape;568;p59"/>
          <p:cNvPicPr preferRelativeResize="0"/>
          <p:nvPr/>
        </p:nvPicPr>
        <p:blipFill rotWithShape="1">
          <a:blip r:embed="rId3">
            <a:alphaModFix/>
          </a:blip>
          <a:srcRect/>
          <a:stretch/>
        </p:blipFill>
        <p:spPr>
          <a:xfrm>
            <a:off x="1981200" y="1831262"/>
            <a:ext cx="928051" cy="2546481"/>
          </a:xfrm>
          <a:prstGeom prst="rect">
            <a:avLst/>
          </a:prstGeom>
          <a:noFill/>
          <a:ln>
            <a:noFill/>
          </a:ln>
        </p:spPr>
      </p:pic>
      <p:pic>
        <p:nvPicPr>
          <p:cNvPr id="569" name="Google Shape;569;p59"/>
          <p:cNvPicPr preferRelativeResize="0"/>
          <p:nvPr/>
        </p:nvPicPr>
        <p:blipFill rotWithShape="1">
          <a:blip r:embed="rId4">
            <a:alphaModFix/>
          </a:blip>
          <a:srcRect/>
          <a:stretch/>
        </p:blipFill>
        <p:spPr>
          <a:xfrm>
            <a:off x="9498443" y="1958148"/>
            <a:ext cx="962138" cy="2546836"/>
          </a:xfrm>
          <a:prstGeom prst="rect">
            <a:avLst/>
          </a:prstGeom>
          <a:noFill/>
          <a:ln>
            <a:noFill/>
          </a:ln>
        </p:spPr>
      </p:pic>
      <p:sp>
        <p:nvSpPr>
          <p:cNvPr id="570" name="Google Shape;570;p59"/>
          <p:cNvSpPr/>
          <p:nvPr/>
        </p:nvSpPr>
        <p:spPr>
          <a:xfrm>
            <a:off x="1407916" y="1219200"/>
            <a:ext cx="9397829" cy="6120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Arial"/>
                <a:ea typeface="Arial"/>
                <a:cs typeface="Arial"/>
                <a:sym typeface="Arial"/>
              </a:rPr>
              <a:t>Control centers</a:t>
            </a:r>
            <a:r>
              <a:rPr lang="en-US" sz="2600" b="0" i="0" u="none" strike="noStrike" cap="none">
                <a:solidFill>
                  <a:srgbClr val="000000"/>
                </a:solidFill>
                <a:latin typeface="Arial"/>
                <a:ea typeface="Arial"/>
                <a:cs typeface="Arial"/>
                <a:sym typeface="Arial"/>
              </a:rPr>
              <a:t> regulate variables to maintain homeostasis.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0"/>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7" name="Google Shape;577;p60"/>
          <p:cNvSpPr txBox="1"/>
          <p:nvPr/>
        </p:nvSpPr>
        <p:spPr>
          <a:xfrm>
            <a:off x="1586753" y="0"/>
            <a:ext cx="9081247"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000" b="0" i="0" u="none" strike="noStrike" cap="none">
                <a:solidFill>
                  <a:schemeClr val="dk1"/>
                </a:solidFill>
                <a:latin typeface="Arial"/>
                <a:ea typeface="Arial"/>
                <a:cs typeface="Arial"/>
                <a:sym typeface="Arial"/>
              </a:rPr>
              <a:t>Control Centers – Response to External Stimuli</a:t>
            </a:r>
            <a:endParaRPr sz="4000" b="0" i="0" u="none" strike="noStrike" cap="none">
              <a:solidFill>
                <a:srgbClr val="000000"/>
              </a:solidFill>
              <a:latin typeface="Arial"/>
              <a:ea typeface="Arial"/>
              <a:cs typeface="Arial"/>
              <a:sym typeface="Arial"/>
            </a:endParaRPr>
          </a:p>
        </p:txBody>
      </p:sp>
      <p:pic>
        <p:nvPicPr>
          <p:cNvPr id="578" name="Google Shape;578;p60"/>
          <p:cNvPicPr preferRelativeResize="0"/>
          <p:nvPr/>
        </p:nvPicPr>
        <p:blipFill rotWithShape="1">
          <a:blip r:embed="rId3">
            <a:alphaModFix/>
          </a:blip>
          <a:srcRect t="-418" r="18357"/>
          <a:stretch/>
        </p:blipFill>
        <p:spPr>
          <a:xfrm>
            <a:off x="403413" y="1515036"/>
            <a:ext cx="3576916" cy="2342930"/>
          </a:xfrm>
          <a:prstGeom prst="rect">
            <a:avLst/>
          </a:prstGeom>
          <a:noFill/>
          <a:ln>
            <a:noFill/>
          </a:ln>
        </p:spPr>
      </p:pic>
      <p:sp>
        <p:nvSpPr>
          <p:cNvPr id="579" name="Google Shape;579;p60"/>
          <p:cNvSpPr txBox="1">
            <a:spLocks noGrp="1"/>
          </p:cNvSpPr>
          <p:nvPr>
            <p:ph type="body" idx="1"/>
          </p:nvPr>
        </p:nvSpPr>
        <p:spPr>
          <a:xfrm>
            <a:off x="4670612" y="1515035"/>
            <a:ext cx="6911788" cy="4805083"/>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What do these two images have in common? They both contain stimuli which will likely trigger a fear response.</a:t>
            </a:r>
            <a:endParaRPr/>
          </a:p>
          <a:p>
            <a:pPr marL="457200" lvl="0" indent="-228600" algn="l" rtl="0">
              <a:lnSpc>
                <a:spcPct val="100000"/>
              </a:lnSpc>
              <a:spcBef>
                <a:spcPts val="360"/>
              </a:spcBef>
              <a:spcAft>
                <a:spcPts val="0"/>
              </a:spcAft>
              <a:buClr>
                <a:schemeClr val="dk1"/>
              </a:buClr>
              <a:buSzPts val="1800"/>
              <a:buNone/>
            </a:pPr>
            <a:endParaRPr/>
          </a:p>
        </p:txBody>
      </p:sp>
      <p:pic>
        <p:nvPicPr>
          <p:cNvPr id="580" name="Google Shape;580;p60"/>
          <p:cNvPicPr preferRelativeResize="0"/>
          <p:nvPr/>
        </p:nvPicPr>
        <p:blipFill rotWithShape="1">
          <a:blip r:embed="rId4">
            <a:alphaModFix/>
          </a:blip>
          <a:srcRect/>
          <a:stretch/>
        </p:blipFill>
        <p:spPr>
          <a:xfrm>
            <a:off x="403413" y="4077919"/>
            <a:ext cx="3576916" cy="23870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3">
            <a:alphaModFix/>
          </a:blip>
          <a:srcRect/>
          <a:stretch/>
        </p:blipFill>
        <p:spPr>
          <a:xfrm>
            <a:off x="8973313" y="1750874"/>
            <a:ext cx="1362075" cy="3752850"/>
          </a:xfrm>
          <a:prstGeom prst="rect">
            <a:avLst/>
          </a:prstGeom>
          <a:noFill/>
          <a:ln>
            <a:noFill/>
          </a:ln>
        </p:spPr>
      </p:pic>
      <p:sp>
        <p:nvSpPr>
          <p:cNvPr id="115" name="Google Shape;115;p16"/>
          <p:cNvSpPr txBox="1">
            <a:spLocks noGrp="1"/>
          </p:cNvSpPr>
          <p:nvPr>
            <p:ph type="body" idx="1"/>
          </p:nvPr>
        </p:nvSpPr>
        <p:spPr>
          <a:xfrm>
            <a:off x="1953388" y="433351"/>
            <a:ext cx="9248013" cy="76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4000">
                <a:latin typeface="Garamond"/>
                <a:ea typeface="Garamond"/>
                <a:cs typeface="Garamond"/>
                <a:sym typeface="Garamond"/>
              </a:rPr>
              <a:t>The Nervous System has two parts:</a:t>
            </a:r>
            <a:endParaRPr/>
          </a:p>
          <a:p>
            <a:pPr marL="0" lvl="0" indent="0" algn="l" rtl="0">
              <a:lnSpc>
                <a:spcPct val="100000"/>
              </a:lnSpc>
              <a:spcBef>
                <a:spcPts val="360"/>
              </a:spcBef>
              <a:spcAft>
                <a:spcPts val="0"/>
              </a:spcAft>
              <a:buSzPts val="1800"/>
              <a:buNone/>
            </a:pPr>
            <a:endParaRPr>
              <a:latin typeface="Garamond"/>
              <a:ea typeface="Garamond"/>
              <a:cs typeface="Garamond"/>
              <a:sym typeface="Garamond"/>
            </a:endParaRPr>
          </a:p>
        </p:txBody>
      </p:sp>
      <p:pic>
        <p:nvPicPr>
          <p:cNvPr id="116" name="Google Shape;116;p16" descr="V:\PEER2\NSF FELLOWS\Undergraduates\Graham, Jennifer\MISC\SpinalCord2.JPG"/>
          <p:cNvPicPr preferRelativeResize="0"/>
          <p:nvPr/>
        </p:nvPicPr>
        <p:blipFill rotWithShape="1">
          <a:blip r:embed="rId4">
            <a:alphaModFix/>
          </a:blip>
          <a:srcRect/>
          <a:stretch/>
        </p:blipFill>
        <p:spPr>
          <a:xfrm>
            <a:off x="1835096" y="1720394"/>
            <a:ext cx="1304925" cy="3840480"/>
          </a:xfrm>
          <a:prstGeom prst="rect">
            <a:avLst/>
          </a:prstGeom>
          <a:noFill/>
          <a:ln>
            <a:noFill/>
          </a:ln>
        </p:spPr>
      </p:pic>
      <p:sp>
        <p:nvSpPr>
          <p:cNvPr id="117" name="Google Shape;117;p16"/>
          <p:cNvSpPr txBox="1"/>
          <p:nvPr/>
        </p:nvSpPr>
        <p:spPr>
          <a:xfrm>
            <a:off x="3496438" y="1360730"/>
            <a:ext cx="5476875"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1.</a:t>
            </a:r>
            <a:r>
              <a:rPr lang="en-US" sz="3200" b="1" i="0" u="none" strike="noStrike" cap="none">
                <a:solidFill>
                  <a:srgbClr val="000000"/>
                </a:solidFill>
                <a:latin typeface="Garamond"/>
                <a:ea typeface="Garamond"/>
                <a:cs typeface="Garamond"/>
                <a:sym typeface="Garamond"/>
              </a:rPr>
              <a:t> Central</a:t>
            </a:r>
            <a:r>
              <a:rPr lang="en-US" sz="3200" b="0" i="0" u="none" strike="noStrike" cap="none">
                <a:solidFill>
                  <a:srgbClr val="000000"/>
                </a:solidFill>
                <a:latin typeface="Garamond"/>
                <a:ea typeface="Garamond"/>
                <a:cs typeface="Garamond"/>
                <a:sym typeface="Garamond"/>
              </a:rPr>
              <a:t> </a:t>
            </a:r>
            <a:r>
              <a:rPr lang="en-US" sz="3200" b="1" i="0" u="none" strike="noStrike" cap="none">
                <a:solidFill>
                  <a:srgbClr val="000000"/>
                </a:solidFill>
                <a:latin typeface="Garamond"/>
                <a:ea typeface="Garamond"/>
                <a:cs typeface="Garamond"/>
                <a:sym typeface="Garamond"/>
              </a:rPr>
              <a:t>Nervous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200"/>
              <a:buFont typeface="Arial"/>
              <a:buNone/>
            </a:pPr>
            <a:endParaRPr sz="1200" b="0" i="0" u="none" strike="noStrike" cap="none">
              <a:solidFill>
                <a:srgbClr val="000000"/>
              </a:solidFill>
              <a:latin typeface="Garamond"/>
              <a:ea typeface="Garamond"/>
              <a:cs typeface="Garamond"/>
              <a:sym typeface="Garamond"/>
            </a:endParaRPr>
          </a:p>
          <a:p>
            <a:pPr marL="1204912" marR="0" lvl="2" indent="0" algn="l" rtl="0">
              <a:lnSpc>
                <a:spcPct val="100000"/>
              </a:lnSpc>
              <a:spcBef>
                <a:spcPts val="60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	</a:t>
            </a:r>
            <a:endParaRPr sz="1400" b="0" i="0" u="none" strike="noStrike" cap="none">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8" name="Google Shape;118;p16"/>
          <p:cNvCxnSpPr/>
          <p:nvPr/>
        </p:nvCxnSpPr>
        <p:spPr>
          <a:xfrm rot="10800000">
            <a:off x="3240569" y="2372766"/>
            <a:ext cx="1947327" cy="1"/>
          </a:xfrm>
          <a:prstGeom prst="straightConnector1">
            <a:avLst/>
          </a:prstGeom>
          <a:noFill/>
          <a:ln w="15875" cap="flat" cmpd="sng">
            <a:solidFill>
              <a:schemeClr val="dk1"/>
            </a:solidFill>
            <a:prstDash val="solid"/>
            <a:round/>
            <a:headEnd type="none" w="sm" len="sm"/>
            <a:tailEnd type="stealth" w="med" len="med"/>
          </a:ln>
        </p:spPr>
      </p:cxnSp>
      <p:sp>
        <p:nvSpPr>
          <p:cNvPr id="119" name="Google Shape;119;p16"/>
          <p:cNvSpPr txBox="1"/>
          <p:nvPr/>
        </p:nvSpPr>
        <p:spPr>
          <a:xfrm>
            <a:off x="3578595" y="5256074"/>
            <a:ext cx="5385192" cy="17543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2.  </a:t>
            </a:r>
            <a:r>
              <a:rPr lang="en-US" sz="3200" b="1" i="0" u="none" strike="noStrike" cap="none">
                <a:solidFill>
                  <a:srgbClr val="000000"/>
                </a:solidFill>
                <a:latin typeface="Garamond"/>
                <a:ea typeface="Garamond"/>
                <a:cs typeface="Garamond"/>
                <a:sym typeface="Garamond"/>
              </a:rPr>
              <a:t>Peripheral Nervous System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Garamond"/>
              <a:ea typeface="Garamond"/>
              <a:cs typeface="Garamond"/>
              <a:sym typeface="Garamond"/>
            </a:endParaRPr>
          </a:p>
          <a:p>
            <a:pPr marL="804862" marR="0" lvl="1"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Nerves in the 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Garamond"/>
              <a:ea typeface="Garamond"/>
              <a:cs typeface="Garamond"/>
              <a:sym typeface="Garamond"/>
            </a:endParaRPr>
          </a:p>
        </p:txBody>
      </p:sp>
      <p:cxnSp>
        <p:nvCxnSpPr>
          <p:cNvPr id="120" name="Google Shape;120;p16"/>
          <p:cNvCxnSpPr/>
          <p:nvPr/>
        </p:nvCxnSpPr>
        <p:spPr>
          <a:xfrm>
            <a:off x="6483296" y="2372766"/>
            <a:ext cx="2686821" cy="0"/>
          </a:xfrm>
          <a:prstGeom prst="straightConnector1">
            <a:avLst/>
          </a:prstGeom>
          <a:noFill/>
          <a:ln w="15875" cap="flat" cmpd="sng">
            <a:solidFill>
              <a:schemeClr val="dk1"/>
            </a:solidFill>
            <a:prstDash val="solid"/>
            <a:round/>
            <a:headEnd type="none" w="sm" len="sm"/>
            <a:tailEnd type="stealth" w="med" len="med"/>
          </a:ln>
        </p:spPr>
      </p:cxnSp>
      <p:cxnSp>
        <p:nvCxnSpPr>
          <p:cNvPr id="121" name="Google Shape;121;p16"/>
          <p:cNvCxnSpPr/>
          <p:nvPr/>
        </p:nvCxnSpPr>
        <p:spPr>
          <a:xfrm rot="10800000">
            <a:off x="3359095" y="4049286"/>
            <a:ext cx="1524000" cy="0"/>
          </a:xfrm>
          <a:prstGeom prst="straightConnector1">
            <a:avLst/>
          </a:prstGeom>
          <a:noFill/>
          <a:ln w="15875" cap="flat" cmpd="sng">
            <a:solidFill>
              <a:schemeClr val="dk1"/>
            </a:solidFill>
            <a:prstDash val="solid"/>
            <a:round/>
            <a:headEnd type="none" w="sm" len="sm"/>
            <a:tailEnd type="none" w="sm" len="sm"/>
          </a:ln>
        </p:spPr>
      </p:cxnSp>
      <p:cxnSp>
        <p:nvCxnSpPr>
          <p:cNvPr id="122" name="Google Shape;122;p16"/>
          <p:cNvCxnSpPr/>
          <p:nvPr/>
        </p:nvCxnSpPr>
        <p:spPr>
          <a:xfrm>
            <a:off x="8693096" y="2906165"/>
            <a:ext cx="477021" cy="0"/>
          </a:xfrm>
          <a:prstGeom prst="straightConnector1">
            <a:avLst/>
          </a:prstGeom>
          <a:noFill/>
          <a:ln w="15875" cap="flat" cmpd="sng">
            <a:solidFill>
              <a:schemeClr val="dk1"/>
            </a:solidFill>
            <a:prstDash val="solid"/>
            <a:round/>
            <a:headEnd type="none" w="sm" len="sm"/>
            <a:tailEnd type="stealth" w="med" len="med"/>
          </a:ln>
        </p:spPr>
      </p:cxnSp>
      <p:cxnSp>
        <p:nvCxnSpPr>
          <p:cNvPr id="123" name="Google Shape;123;p16"/>
          <p:cNvCxnSpPr/>
          <p:nvPr/>
        </p:nvCxnSpPr>
        <p:spPr>
          <a:xfrm>
            <a:off x="8693096" y="5177416"/>
            <a:ext cx="477021" cy="0"/>
          </a:xfrm>
          <a:prstGeom prst="straightConnector1">
            <a:avLst/>
          </a:prstGeom>
          <a:noFill/>
          <a:ln w="15875" cap="flat" cmpd="sng">
            <a:solidFill>
              <a:schemeClr val="dk1"/>
            </a:solidFill>
            <a:prstDash val="solid"/>
            <a:round/>
            <a:headEnd type="none" w="sm" len="sm"/>
            <a:tailEnd type="stealth" w="med" len="med"/>
          </a:ln>
        </p:spPr>
      </p:cxnSp>
      <p:cxnSp>
        <p:nvCxnSpPr>
          <p:cNvPr id="124" name="Google Shape;124;p16"/>
          <p:cNvCxnSpPr/>
          <p:nvPr/>
        </p:nvCxnSpPr>
        <p:spPr>
          <a:xfrm>
            <a:off x="8693095" y="2906166"/>
            <a:ext cx="0" cy="2271251"/>
          </a:xfrm>
          <a:prstGeom prst="straightConnector1">
            <a:avLst/>
          </a:prstGeom>
          <a:noFill/>
          <a:ln w="15875" cap="flat" cmpd="sng">
            <a:solidFill>
              <a:schemeClr val="dk1"/>
            </a:solidFill>
            <a:prstDash val="solid"/>
            <a:round/>
            <a:headEnd type="none" w="sm" len="sm"/>
            <a:tailEnd type="none" w="sm" len="sm"/>
          </a:ln>
        </p:spPr>
      </p:cxnSp>
      <p:cxnSp>
        <p:nvCxnSpPr>
          <p:cNvPr id="125" name="Google Shape;125;p16"/>
          <p:cNvCxnSpPr/>
          <p:nvPr/>
        </p:nvCxnSpPr>
        <p:spPr>
          <a:xfrm rot="10800000" flipH="1">
            <a:off x="7092895" y="4013189"/>
            <a:ext cx="1600200" cy="6897"/>
          </a:xfrm>
          <a:prstGeom prst="straightConnector1">
            <a:avLst/>
          </a:prstGeom>
          <a:noFill/>
          <a:ln w="15875" cap="flat" cmpd="sng">
            <a:solidFill>
              <a:schemeClr val="dk1"/>
            </a:solidFill>
            <a:prstDash val="solid"/>
            <a:round/>
            <a:headEnd type="none" w="sm" len="sm"/>
            <a:tailEnd type="none" w="sm" len="sm"/>
          </a:ln>
        </p:spPr>
      </p:cxnSp>
      <p:cxnSp>
        <p:nvCxnSpPr>
          <p:cNvPr id="126" name="Google Shape;126;p16"/>
          <p:cNvCxnSpPr/>
          <p:nvPr/>
        </p:nvCxnSpPr>
        <p:spPr>
          <a:xfrm rot="10800000">
            <a:off x="2903891" y="2906165"/>
            <a:ext cx="455204" cy="0"/>
          </a:xfrm>
          <a:prstGeom prst="straightConnector1">
            <a:avLst/>
          </a:prstGeom>
          <a:noFill/>
          <a:ln w="15875" cap="flat" cmpd="sng">
            <a:solidFill>
              <a:schemeClr val="dk1"/>
            </a:solidFill>
            <a:prstDash val="solid"/>
            <a:round/>
            <a:headEnd type="none" w="sm" len="sm"/>
            <a:tailEnd type="stealth" w="med" len="med"/>
          </a:ln>
        </p:spPr>
      </p:cxnSp>
      <p:cxnSp>
        <p:nvCxnSpPr>
          <p:cNvPr id="127" name="Google Shape;127;p16"/>
          <p:cNvCxnSpPr/>
          <p:nvPr/>
        </p:nvCxnSpPr>
        <p:spPr>
          <a:xfrm flipH="1">
            <a:off x="2830305" y="5160421"/>
            <a:ext cx="528790" cy="1"/>
          </a:xfrm>
          <a:prstGeom prst="straightConnector1">
            <a:avLst/>
          </a:prstGeom>
          <a:noFill/>
          <a:ln w="15875" cap="flat" cmpd="sng">
            <a:solidFill>
              <a:schemeClr val="dk1"/>
            </a:solidFill>
            <a:prstDash val="solid"/>
            <a:round/>
            <a:headEnd type="none" w="sm" len="sm"/>
            <a:tailEnd type="stealth" w="med" len="med"/>
          </a:ln>
        </p:spPr>
      </p:cxnSp>
      <p:cxnSp>
        <p:nvCxnSpPr>
          <p:cNvPr id="128" name="Google Shape;128;p16"/>
          <p:cNvCxnSpPr/>
          <p:nvPr/>
        </p:nvCxnSpPr>
        <p:spPr>
          <a:xfrm>
            <a:off x="3359095" y="2895789"/>
            <a:ext cx="0" cy="2254254"/>
          </a:xfrm>
          <a:prstGeom prst="straightConnector1">
            <a:avLst/>
          </a:prstGeom>
          <a:noFill/>
          <a:ln w="15875" cap="flat" cmpd="sng">
            <a:solidFill>
              <a:schemeClr val="dk1"/>
            </a:solidFill>
            <a:prstDash val="solid"/>
            <a:round/>
            <a:headEnd type="none" w="sm" len="sm"/>
            <a:tailEnd type="none" w="sm" len="sm"/>
          </a:ln>
        </p:spPr>
      </p:cxnSp>
      <p:sp>
        <p:nvSpPr>
          <p:cNvPr id="129" name="Google Shape;129;p16"/>
          <p:cNvSpPr txBox="1"/>
          <p:nvPr/>
        </p:nvSpPr>
        <p:spPr>
          <a:xfrm>
            <a:off x="5283917" y="2049600"/>
            <a:ext cx="1199379"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Brain</a:t>
            </a:r>
            <a:endParaRPr sz="1400" b="0" i="0" u="none" strike="noStrike" cap="none">
              <a:solidFill>
                <a:srgbClr val="000000"/>
              </a:solidFill>
              <a:latin typeface="Arial"/>
              <a:ea typeface="Arial"/>
              <a:cs typeface="Arial"/>
              <a:sym typeface="Arial"/>
            </a:endParaRPr>
          </a:p>
        </p:txBody>
      </p:sp>
      <p:sp>
        <p:nvSpPr>
          <p:cNvPr id="130" name="Google Shape;130;p16"/>
          <p:cNvSpPr txBox="1"/>
          <p:nvPr/>
        </p:nvSpPr>
        <p:spPr>
          <a:xfrm>
            <a:off x="5655005" y="2845428"/>
            <a:ext cx="59969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Garamond"/>
                <a:ea typeface="Garamond"/>
                <a:cs typeface="Garamond"/>
                <a:sym typeface="Garamond"/>
              </a:rPr>
              <a:t>&amp;</a:t>
            </a:r>
            <a:endParaRPr sz="1400" b="0" i="0" u="none" strike="noStrike" cap="none">
              <a:solidFill>
                <a:srgbClr val="000000"/>
              </a:solidFill>
              <a:latin typeface="Arial"/>
              <a:ea typeface="Arial"/>
              <a:cs typeface="Arial"/>
              <a:sym typeface="Arial"/>
            </a:endParaRPr>
          </a:p>
        </p:txBody>
      </p:sp>
      <p:sp>
        <p:nvSpPr>
          <p:cNvPr id="131" name="Google Shape;131;p16"/>
          <p:cNvSpPr txBox="1"/>
          <p:nvPr/>
        </p:nvSpPr>
        <p:spPr>
          <a:xfrm>
            <a:off x="4959295" y="3756900"/>
            <a:ext cx="216116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Spinal Cord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a:spLocks noGrp="1"/>
          </p:cNvSpPr>
          <p:nvPr>
            <p:ph type="title"/>
          </p:nvPr>
        </p:nvSpPr>
        <p:spPr>
          <a:xfrm>
            <a:off x="609600" y="274638"/>
            <a:ext cx="10972800" cy="877154"/>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dirty="0"/>
              <a:t>Fight or Flight</a:t>
            </a:r>
            <a:endParaRPr dirty="0"/>
          </a:p>
        </p:txBody>
      </p:sp>
      <p:sp>
        <p:nvSpPr>
          <p:cNvPr id="586" name="Google Shape;586;p61"/>
          <p:cNvSpPr txBox="1">
            <a:spLocks noGrp="1"/>
          </p:cNvSpPr>
          <p:nvPr>
            <p:ph type="body" idx="1"/>
          </p:nvPr>
        </p:nvSpPr>
        <p:spPr>
          <a:xfrm>
            <a:off x="609600" y="1151792"/>
            <a:ext cx="10972800" cy="3657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Calibri"/>
              <a:buNone/>
            </a:pPr>
            <a:r>
              <a:rPr lang="en-US" dirty="0"/>
              <a:t>The fear reaction is known as the fight or flight response</a:t>
            </a:r>
            <a:endParaRPr dirty="0"/>
          </a:p>
          <a:p>
            <a:pPr marL="457200" lvl="0" indent="-342900" algn="l" rtl="0">
              <a:lnSpc>
                <a:spcPct val="100000"/>
              </a:lnSpc>
              <a:spcBef>
                <a:spcPts val="360"/>
              </a:spcBef>
              <a:spcAft>
                <a:spcPts val="0"/>
              </a:spcAft>
              <a:buSzPts val="1800"/>
              <a:buFont typeface="Calibri"/>
              <a:buNone/>
            </a:pPr>
            <a:r>
              <a:rPr lang="en-US" dirty="0"/>
              <a:t>because it is exactly what the body is preparing to do…..to fight</a:t>
            </a:r>
            <a:endParaRPr dirty="0"/>
          </a:p>
          <a:p>
            <a:pPr marL="457200" lvl="0" indent="-342900" algn="l" rtl="0">
              <a:lnSpc>
                <a:spcPct val="100000"/>
              </a:lnSpc>
              <a:spcBef>
                <a:spcPts val="360"/>
              </a:spcBef>
              <a:spcAft>
                <a:spcPts val="0"/>
              </a:spcAft>
              <a:buSzPts val="1800"/>
              <a:buFont typeface="Calibri"/>
              <a:buNone/>
            </a:pPr>
            <a:r>
              <a:rPr lang="en-US" dirty="0"/>
              <a:t>off the danger or run like crazy to get away</a:t>
            </a:r>
            <a:r>
              <a:rPr lang="en-US" dirty="0" smtClean="0"/>
              <a:t>! Once the danger is gone the control centers re-establish homeostasis.</a:t>
            </a:r>
            <a:endParaRPr dirty="0"/>
          </a:p>
          <a:p>
            <a:pPr marL="457200" lvl="0" indent="-342900" algn="l" rtl="0">
              <a:lnSpc>
                <a:spcPct val="100000"/>
              </a:lnSpc>
              <a:spcBef>
                <a:spcPts val="360"/>
              </a:spcBef>
              <a:spcAft>
                <a:spcPts val="0"/>
              </a:spcAft>
              <a:buSzPts val="1800"/>
              <a:buFont typeface="Calibri"/>
              <a:buNone/>
            </a:pPr>
            <a:endParaRPr dirty="0"/>
          </a:p>
        </p:txBody>
      </p:sp>
      <p:pic>
        <p:nvPicPr>
          <p:cNvPr id="587" name="Google Shape;587;p61"/>
          <p:cNvPicPr preferRelativeResize="0"/>
          <p:nvPr/>
        </p:nvPicPr>
        <p:blipFill rotWithShape="1">
          <a:blip r:embed="rId3">
            <a:alphaModFix/>
          </a:blip>
          <a:srcRect/>
          <a:stretch/>
        </p:blipFill>
        <p:spPr>
          <a:xfrm>
            <a:off x="1446679" y="3362325"/>
            <a:ext cx="8724900" cy="2876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2"/>
          <p:cNvSpPr txBox="1">
            <a:spLocks noGrp="1"/>
          </p:cNvSpPr>
          <p:nvPr>
            <p:ph type="title"/>
          </p:nvPr>
        </p:nvSpPr>
        <p:spPr>
          <a:xfrm>
            <a:off x="609600" y="274638"/>
            <a:ext cx="7897906"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Fight or Flight Physiology</a:t>
            </a:r>
            <a:endParaRPr/>
          </a:p>
        </p:txBody>
      </p:sp>
      <p:sp>
        <p:nvSpPr>
          <p:cNvPr id="593" name="Google Shape;593;p62"/>
          <p:cNvSpPr txBox="1">
            <a:spLocks noGrp="1"/>
          </p:cNvSpPr>
          <p:nvPr>
            <p:ph type="body" idx="1"/>
          </p:nvPr>
        </p:nvSpPr>
        <p:spPr>
          <a:xfrm>
            <a:off x="609600" y="1600201"/>
            <a:ext cx="6006353" cy="4845423"/>
          </a:xfrm>
          <a:prstGeom prst="rect">
            <a:avLst/>
          </a:prstGeom>
          <a:noFill/>
          <a:ln>
            <a:noFill/>
          </a:ln>
        </p:spPr>
        <p:txBody>
          <a:bodyPr spcFirstLastPara="1" wrap="square" lIns="91425" tIns="45700" rIns="91425" bIns="45700" anchor="t" anchorCtr="0">
            <a:noAutofit/>
          </a:bodyPr>
          <a:lstStyle/>
          <a:p>
            <a:pPr marL="628650" lvl="0" indent="-514350" algn="l" rtl="0">
              <a:lnSpc>
                <a:spcPct val="100000"/>
              </a:lnSpc>
              <a:spcBef>
                <a:spcPts val="360"/>
              </a:spcBef>
              <a:spcAft>
                <a:spcPts val="0"/>
              </a:spcAft>
              <a:buSzPts val="1800"/>
              <a:buFont typeface="Calibri"/>
              <a:buAutoNum type="arabicPeriod"/>
            </a:pPr>
            <a:r>
              <a:rPr lang="en-US" sz="2400"/>
              <a:t>Sensory perception – sensory receptors receive “fear” stimuli</a:t>
            </a:r>
            <a:endParaRPr/>
          </a:p>
          <a:p>
            <a:pPr marL="628650" lvl="0" indent="-514350" algn="l" rtl="0">
              <a:lnSpc>
                <a:spcPct val="100000"/>
              </a:lnSpc>
              <a:spcBef>
                <a:spcPts val="360"/>
              </a:spcBef>
              <a:spcAft>
                <a:spcPts val="0"/>
              </a:spcAft>
              <a:buSzPts val="1800"/>
              <a:buFont typeface="Calibri"/>
              <a:buAutoNum type="arabicPeriod"/>
            </a:pPr>
            <a:r>
              <a:rPr lang="en-US" sz="2400"/>
              <a:t>Brain processing - The brain processes stimuli and triggers the hypothalamus which activates the sympathetic nervous and endocrine systems</a:t>
            </a:r>
            <a:endParaRPr/>
          </a:p>
          <a:p>
            <a:pPr marL="628650" lvl="0" indent="-514350" algn="l" rtl="0">
              <a:lnSpc>
                <a:spcPct val="100000"/>
              </a:lnSpc>
              <a:spcBef>
                <a:spcPts val="360"/>
              </a:spcBef>
              <a:spcAft>
                <a:spcPts val="0"/>
              </a:spcAft>
              <a:buSzPts val="1800"/>
              <a:buFont typeface="Calibri"/>
              <a:buAutoNum type="arabicPeriod"/>
            </a:pPr>
            <a:r>
              <a:rPr lang="en-US" sz="2400"/>
              <a:t>Messages to the body – pituitary hormones stimulate the adrenal glands to produce the hormone epinephrine (adrenaline)</a:t>
            </a:r>
            <a:endParaRPr/>
          </a:p>
        </p:txBody>
      </p:sp>
      <p:pic>
        <p:nvPicPr>
          <p:cNvPr id="594" name="Google Shape;594;p62"/>
          <p:cNvPicPr preferRelativeResize="0"/>
          <p:nvPr/>
        </p:nvPicPr>
        <p:blipFill rotWithShape="1">
          <a:blip r:embed="rId3">
            <a:alphaModFix/>
          </a:blip>
          <a:srcRect/>
          <a:stretch/>
        </p:blipFill>
        <p:spPr>
          <a:xfrm>
            <a:off x="8812307" y="179993"/>
            <a:ext cx="2954990" cy="64593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3"/>
          <p:cNvSpPr txBox="1">
            <a:spLocks noGrp="1"/>
          </p:cNvSpPr>
          <p:nvPr>
            <p:ph type="title"/>
          </p:nvPr>
        </p:nvSpPr>
        <p:spPr>
          <a:xfrm>
            <a:off x="609600" y="274638"/>
            <a:ext cx="7897906"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Fight or Flight Physiology</a:t>
            </a:r>
            <a:endParaRPr/>
          </a:p>
        </p:txBody>
      </p:sp>
      <p:sp>
        <p:nvSpPr>
          <p:cNvPr id="600" name="Google Shape;600;p63"/>
          <p:cNvSpPr txBox="1">
            <a:spLocks noGrp="1"/>
          </p:cNvSpPr>
          <p:nvPr>
            <p:ph type="body" idx="1"/>
          </p:nvPr>
        </p:nvSpPr>
        <p:spPr>
          <a:xfrm>
            <a:off x="609600" y="1600201"/>
            <a:ext cx="6006353" cy="4845423"/>
          </a:xfrm>
          <a:prstGeom prst="rect">
            <a:avLst/>
          </a:prstGeom>
          <a:noFill/>
          <a:ln>
            <a:noFill/>
          </a:ln>
        </p:spPr>
        <p:txBody>
          <a:bodyPr spcFirstLastPara="1" wrap="square" lIns="91425" tIns="45700" rIns="91425" bIns="45700" anchor="t" anchorCtr="0">
            <a:noAutofit/>
          </a:bodyPr>
          <a:lstStyle/>
          <a:p>
            <a:pPr marL="628650" lvl="0" indent="-514350" algn="l" rtl="0">
              <a:lnSpc>
                <a:spcPct val="100000"/>
              </a:lnSpc>
              <a:spcBef>
                <a:spcPts val="360"/>
              </a:spcBef>
              <a:spcAft>
                <a:spcPts val="0"/>
              </a:spcAft>
              <a:buSzPts val="1800"/>
              <a:buFont typeface="Calibri"/>
              <a:buAutoNum type="arabicPeriod"/>
            </a:pPr>
            <a:r>
              <a:rPr lang="en-US" sz="2400"/>
              <a:t>Physiological effects – adrenaline with other hormones cause:</a:t>
            </a:r>
            <a:endParaRPr/>
          </a:p>
          <a:p>
            <a:pPr marL="1085850" lvl="1" indent="-514350" algn="l" rtl="0">
              <a:lnSpc>
                <a:spcPct val="100000"/>
              </a:lnSpc>
              <a:spcBef>
                <a:spcPts val="360"/>
              </a:spcBef>
              <a:spcAft>
                <a:spcPts val="0"/>
              </a:spcAft>
              <a:buSzPts val="1800"/>
              <a:buFont typeface="Calibri"/>
              <a:buAutoNum type="arabicPeriod"/>
            </a:pPr>
            <a:r>
              <a:rPr lang="en-US" sz="2000"/>
              <a:t>Liver to releases glucose to provide energy</a:t>
            </a:r>
            <a:endParaRPr/>
          </a:p>
          <a:p>
            <a:pPr marL="1085850" lvl="1" indent="-514350" algn="l" rtl="0">
              <a:lnSpc>
                <a:spcPct val="100000"/>
              </a:lnSpc>
              <a:spcBef>
                <a:spcPts val="360"/>
              </a:spcBef>
              <a:spcAft>
                <a:spcPts val="0"/>
              </a:spcAft>
              <a:buSzPts val="1800"/>
              <a:buFont typeface="Calibri"/>
              <a:buAutoNum type="arabicPeriod"/>
            </a:pPr>
            <a:r>
              <a:rPr lang="en-US" sz="2000"/>
              <a:t>Increase heart and respiration rate</a:t>
            </a:r>
            <a:endParaRPr/>
          </a:p>
          <a:p>
            <a:pPr marL="1085850" lvl="1" indent="-514350" algn="l" rtl="0">
              <a:lnSpc>
                <a:spcPct val="100000"/>
              </a:lnSpc>
              <a:spcBef>
                <a:spcPts val="360"/>
              </a:spcBef>
              <a:spcAft>
                <a:spcPts val="0"/>
              </a:spcAft>
              <a:buSzPts val="1800"/>
              <a:buFont typeface="Calibri"/>
              <a:buAutoNum type="arabicPeriod"/>
            </a:pPr>
            <a:r>
              <a:rPr lang="en-US" sz="2000"/>
              <a:t>Slows digestion</a:t>
            </a:r>
            <a:endParaRPr/>
          </a:p>
          <a:p>
            <a:pPr marL="1085850" lvl="1" indent="-514350" algn="l" rtl="0">
              <a:lnSpc>
                <a:spcPct val="100000"/>
              </a:lnSpc>
              <a:spcBef>
                <a:spcPts val="360"/>
              </a:spcBef>
              <a:spcAft>
                <a:spcPts val="0"/>
              </a:spcAft>
              <a:buSzPts val="1800"/>
              <a:buFont typeface="Calibri"/>
              <a:buAutoNum type="arabicPeriod"/>
            </a:pPr>
            <a:r>
              <a:rPr lang="en-US" sz="2000"/>
              <a:t>Increase blood flow to muscles</a:t>
            </a:r>
            <a:endParaRPr/>
          </a:p>
          <a:p>
            <a:pPr marL="1085850" lvl="1" indent="-514350" algn="l" rtl="0">
              <a:lnSpc>
                <a:spcPct val="100000"/>
              </a:lnSpc>
              <a:spcBef>
                <a:spcPts val="360"/>
              </a:spcBef>
              <a:spcAft>
                <a:spcPts val="0"/>
              </a:spcAft>
              <a:buSzPts val="1800"/>
              <a:buFont typeface="Calibri"/>
              <a:buAutoNum type="arabicPeriod"/>
            </a:pPr>
            <a:r>
              <a:rPr lang="en-US" sz="2000"/>
              <a:t>Pupils dilate</a:t>
            </a:r>
            <a:endParaRPr/>
          </a:p>
        </p:txBody>
      </p:sp>
      <p:pic>
        <p:nvPicPr>
          <p:cNvPr id="601" name="Google Shape;601;p63"/>
          <p:cNvPicPr preferRelativeResize="0"/>
          <p:nvPr/>
        </p:nvPicPr>
        <p:blipFill rotWithShape="1">
          <a:blip r:embed="rId3">
            <a:alphaModFix/>
          </a:blip>
          <a:srcRect/>
          <a:stretch/>
        </p:blipFill>
        <p:spPr>
          <a:xfrm>
            <a:off x="6785672" y="1600201"/>
            <a:ext cx="4734586" cy="32294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4"/>
          <p:cNvSpPr txBox="1">
            <a:spLocks noGrp="1"/>
          </p:cNvSpPr>
          <p:nvPr>
            <p:ph type="body" idx="1"/>
          </p:nvPr>
        </p:nvSpPr>
        <p:spPr>
          <a:xfrm>
            <a:off x="944974" y="2510323"/>
            <a:ext cx="6293224" cy="40386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Stimulus (toxin, bacteria, motion, stress) </a:t>
            </a:r>
            <a:r>
              <a:rPr lang="en-US" sz="2600">
                <a:solidFill>
                  <a:srgbClr val="464646"/>
                </a:solidFill>
              </a:rPr>
              <a:t>received by brain or other parts of the nervous system</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Decision</a:t>
            </a:r>
            <a:r>
              <a:rPr lang="en-US" sz="2600"/>
              <a:t> neurochemicals activate receptors</a:t>
            </a:r>
            <a:endParaRPr/>
          </a:p>
          <a:p>
            <a:pPr marL="457200" lvl="0" indent="-457200" algn="l" rtl="0">
              <a:lnSpc>
                <a:spcPct val="100000"/>
              </a:lnSpc>
              <a:spcBef>
                <a:spcPts val="360"/>
              </a:spcBef>
              <a:spcAft>
                <a:spcPts val="0"/>
              </a:spcAft>
              <a:buSzPts val="1800"/>
              <a:buFont typeface="Arial"/>
              <a:buAutoNum type="arabicPeriod"/>
            </a:pPr>
            <a:r>
              <a:rPr lang="en-US" sz="2600">
                <a:solidFill>
                  <a:srgbClr val="76923C"/>
                </a:solidFill>
              </a:rPr>
              <a:t>Response</a:t>
            </a:r>
            <a:r>
              <a:rPr lang="en-US" sz="2600"/>
              <a:t> - increased salivation, heart, and respiration rates and contraction of abdominal and respiratory muscles</a:t>
            </a:r>
            <a:endParaRPr/>
          </a:p>
          <a:p>
            <a:pPr marL="0" lvl="0" indent="0" algn="l" rtl="0">
              <a:lnSpc>
                <a:spcPct val="100000"/>
              </a:lnSpc>
              <a:spcBef>
                <a:spcPts val="360"/>
              </a:spcBef>
              <a:spcAft>
                <a:spcPts val="0"/>
              </a:spcAft>
              <a:buSzPts val="1800"/>
              <a:buNone/>
            </a:pPr>
            <a:endParaRPr sz="2800"/>
          </a:p>
        </p:txBody>
      </p:sp>
      <p:sp>
        <p:nvSpPr>
          <p:cNvPr id="608" name="Google Shape;608;p64"/>
          <p:cNvSpPr txBox="1"/>
          <p:nvPr/>
        </p:nvSpPr>
        <p:spPr>
          <a:xfrm>
            <a:off x="944974" y="1421346"/>
            <a:ext cx="9567743" cy="10889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Vomiting is a reflex that helps protect our bodies from toxins thus maintaining homeostasis.</a:t>
            </a:r>
            <a:endParaRPr sz="2800" b="0" i="0" u="none" strike="noStrike" cap="none">
              <a:solidFill>
                <a:srgbClr val="E36C09"/>
              </a:solidFill>
              <a:latin typeface="Arial"/>
              <a:ea typeface="Arial"/>
              <a:cs typeface="Arial"/>
              <a:sym typeface="Arial"/>
            </a:endParaRPr>
          </a:p>
        </p:txBody>
      </p:sp>
      <p:pic>
        <p:nvPicPr>
          <p:cNvPr id="609" name="Google Shape;609;p64"/>
          <p:cNvPicPr preferRelativeResize="0"/>
          <p:nvPr/>
        </p:nvPicPr>
        <p:blipFill rotWithShape="1">
          <a:blip r:embed="rId3">
            <a:alphaModFix/>
          </a:blip>
          <a:srcRect/>
          <a:stretch/>
        </p:blipFill>
        <p:spPr>
          <a:xfrm>
            <a:off x="7238198" y="1893388"/>
            <a:ext cx="3614350" cy="4388418"/>
          </a:xfrm>
          <a:prstGeom prst="rect">
            <a:avLst/>
          </a:prstGeom>
          <a:noFill/>
          <a:ln>
            <a:noFill/>
          </a:ln>
        </p:spPr>
      </p:pic>
      <p:sp>
        <p:nvSpPr>
          <p:cNvPr id="610" name="Google Shape;610;p64"/>
          <p:cNvSpPr txBox="1"/>
          <p:nvPr/>
        </p:nvSpPr>
        <p:spPr>
          <a:xfrm>
            <a:off x="944974" y="135244"/>
            <a:ext cx="9907574"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000" b="0" i="0" u="none" strike="noStrike" cap="none">
                <a:solidFill>
                  <a:schemeClr val="dk1"/>
                </a:solidFill>
                <a:latin typeface="Arial"/>
                <a:ea typeface="Arial"/>
                <a:cs typeface="Arial"/>
                <a:sym typeface="Arial"/>
              </a:rPr>
              <a:t>Control Centers – Response to Internal Stimuli</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Keep it in Balance</a:t>
            </a:r>
            <a:endParaRPr/>
          </a:p>
        </p:txBody>
      </p:sp>
      <p:sp>
        <p:nvSpPr>
          <p:cNvPr id="617" name="Google Shape;617;p65"/>
          <p:cNvSpPr txBox="1">
            <a:spLocks noGrp="1"/>
          </p:cNvSpPr>
          <p:nvPr>
            <p:ph type="body" idx="1"/>
          </p:nvPr>
        </p:nvSpPr>
        <p:spPr>
          <a:xfrm>
            <a:off x="609600" y="1323975"/>
            <a:ext cx="5384800" cy="4802189"/>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560"/>
              </a:spcBef>
              <a:spcAft>
                <a:spcPts val="0"/>
              </a:spcAft>
              <a:buClr>
                <a:schemeClr val="dk1"/>
              </a:buClr>
              <a:buSzPts val="2800"/>
              <a:buChar char="•"/>
            </a:pPr>
            <a:r>
              <a:rPr lang="en-US"/>
              <a:t>Place the correct answers on the scale to bring it into balance.</a:t>
            </a:r>
            <a:endParaRPr/>
          </a:p>
          <a:p>
            <a:pPr marL="914400" lvl="1" indent="-381000" algn="l" rtl="0">
              <a:lnSpc>
                <a:spcPct val="100000"/>
              </a:lnSpc>
              <a:spcBef>
                <a:spcPts val="480"/>
              </a:spcBef>
              <a:spcAft>
                <a:spcPts val="0"/>
              </a:spcAft>
              <a:buSzPts val="2400"/>
              <a:buChar char="–"/>
            </a:pPr>
            <a:r>
              <a:rPr lang="en-US"/>
              <a:t>What is the term which means maintaining a constant internal environment despite changes in the external environment?</a:t>
            </a:r>
            <a:endParaRPr/>
          </a:p>
          <a:p>
            <a:pPr marL="914400" lvl="1" indent="-381000" algn="l" rtl="0">
              <a:lnSpc>
                <a:spcPct val="100000"/>
              </a:lnSpc>
              <a:spcBef>
                <a:spcPts val="480"/>
              </a:spcBef>
              <a:spcAft>
                <a:spcPts val="0"/>
              </a:spcAft>
              <a:buSzPts val="2400"/>
              <a:buChar char="–"/>
            </a:pPr>
            <a:r>
              <a:rPr lang="en-US"/>
              <a:t>Which body system(s) help regulate the internal environment?</a:t>
            </a:r>
            <a:endParaRPr/>
          </a:p>
        </p:txBody>
      </p:sp>
      <p:sp>
        <p:nvSpPr>
          <p:cNvPr id="618" name="Google Shape;618;p65"/>
          <p:cNvSpPr txBox="1">
            <a:spLocks noGrp="1"/>
          </p:cNvSpPr>
          <p:nvPr>
            <p:ph type="body" idx="2"/>
          </p:nvPr>
        </p:nvSpPr>
        <p:spPr>
          <a:xfrm>
            <a:off x="6197600" y="1417639"/>
            <a:ext cx="5384800" cy="3297236"/>
          </a:xfrm>
          <a:prstGeom prst="rect">
            <a:avLst/>
          </a:prstGeom>
          <a:noFill/>
          <a:ln>
            <a:noFill/>
          </a:ln>
        </p:spPr>
        <p:txBody>
          <a:bodyPr spcFirstLastPara="1" wrap="square" lIns="91425" tIns="45700" rIns="91425" bIns="45700" anchor="t" anchorCtr="0">
            <a:noAutofit/>
          </a:bodyPr>
          <a:lstStyle/>
          <a:p>
            <a:pPr marL="457200" lvl="0" indent="-406400" algn="l" rtl="0">
              <a:lnSpc>
                <a:spcPct val="100000"/>
              </a:lnSpc>
              <a:spcBef>
                <a:spcPts val="560"/>
              </a:spcBef>
              <a:spcAft>
                <a:spcPts val="0"/>
              </a:spcAft>
              <a:buClr>
                <a:schemeClr val="dk1"/>
              </a:buClr>
              <a:buSzPts val="2800"/>
              <a:buChar char="•"/>
            </a:pPr>
            <a:r>
              <a:rPr lang="en-US"/>
              <a:t>Balance</a:t>
            </a:r>
            <a:endParaRPr/>
          </a:p>
          <a:p>
            <a:pPr marL="457200" lvl="0" indent="-406400" algn="l" rtl="0">
              <a:lnSpc>
                <a:spcPct val="100000"/>
              </a:lnSpc>
              <a:spcBef>
                <a:spcPts val="560"/>
              </a:spcBef>
              <a:spcAft>
                <a:spcPts val="0"/>
              </a:spcAft>
              <a:buClr>
                <a:schemeClr val="dk1"/>
              </a:buClr>
              <a:buSzPts val="2800"/>
              <a:buChar char="•"/>
            </a:pPr>
            <a:r>
              <a:rPr lang="en-US"/>
              <a:t>Muscular system</a:t>
            </a:r>
            <a:endParaRPr/>
          </a:p>
          <a:p>
            <a:pPr marL="457200" lvl="0" indent="-406400" algn="l" rtl="0">
              <a:lnSpc>
                <a:spcPct val="100000"/>
              </a:lnSpc>
              <a:spcBef>
                <a:spcPts val="560"/>
              </a:spcBef>
              <a:spcAft>
                <a:spcPts val="0"/>
              </a:spcAft>
              <a:buClr>
                <a:schemeClr val="dk1"/>
              </a:buClr>
              <a:buSzPts val="2800"/>
              <a:buChar char="•"/>
            </a:pPr>
            <a:r>
              <a:rPr lang="en-US"/>
              <a:t>Homeostasis</a:t>
            </a:r>
            <a:endParaRPr/>
          </a:p>
          <a:p>
            <a:pPr marL="457200" lvl="0" indent="-406400" algn="l" rtl="0">
              <a:lnSpc>
                <a:spcPct val="100000"/>
              </a:lnSpc>
              <a:spcBef>
                <a:spcPts val="560"/>
              </a:spcBef>
              <a:spcAft>
                <a:spcPts val="0"/>
              </a:spcAft>
              <a:buClr>
                <a:schemeClr val="dk1"/>
              </a:buClr>
              <a:buSzPts val="2800"/>
              <a:buChar char="•"/>
            </a:pPr>
            <a:r>
              <a:rPr lang="en-US"/>
              <a:t>Endocrine system</a:t>
            </a:r>
            <a:endParaRPr/>
          </a:p>
          <a:p>
            <a:pPr marL="457200" lvl="0" indent="-406400" algn="l" rtl="0">
              <a:lnSpc>
                <a:spcPct val="100000"/>
              </a:lnSpc>
              <a:spcBef>
                <a:spcPts val="560"/>
              </a:spcBef>
              <a:spcAft>
                <a:spcPts val="0"/>
              </a:spcAft>
              <a:buClr>
                <a:schemeClr val="dk1"/>
              </a:buClr>
              <a:buSzPts val="2800"/>
              <a:buChar char="•"/>
            </a:pPr>
            <a:r>
              <a:rPr lang="en-US"/>
              <a:t>Stimulus </a:t>
            </a:r>
            <a:endParaRPr/>
          </a:p>
          <a:p>
            <a:pPr marL="457200" lvl="0" indent="-406400" algn="l" rtl="0">
              <a:lnSpc>
                <a:spcPct val="100000"/>
              </a:lnSpc>
              <a:spcBef>
                <a:spcPts val="560"/>
              </a:spcBef>
              <a:spcAft>
                <a:spcPts val="0"/>
              </a:spcAft>
              <a:buClr>
                <a:schemeClr val="dk1"/>
              </a:buClr>
              <a:buSzPts val="2800"/>
              <a:buChar char="•"/>
            </a:pPr>
            <a:r>
              <a:rPr lang="en-US"/>
              <a:t>Nervous system</a:t>
            </a:r>
            <a:endParaRPr/>
          </a:p>
          <a:p>
            <a:pPr marL="457200" lvl="0" indent="-406400" algn="l" rtl="0">
              <a:lnSpc>
                <a:spcPct val="100000"/>
              </a:lnSpc>
              <a:spcBef>
                <a:spcPts val="560"/>
              </a:spcBef>
              <a:spcAft>
                <a:spcPts val="0"/>
              </a:spcAft>
              <a:buClr>
                <a:schemeClr val="dk1"/>
              </a:buClr>
              <a:buSzPts val="2800"/>
              <a:buChar char="•"/>
            </a:pPr>
            <a:r>
              <a:rPr lang="en-US"/>
              <a:t>Reflex arc</a:t>
            </a:r>
            <a:endParaRPr/>
          </a:p>
          <a:p>
            <a:pPr marL="457200" lvl="0" indent="-406400" algn="l" rtl="0">
              <a:lnSpc>
                <a:spcPct val="100000"/>
              </a:lnSpc>
              <a:spcBef>
                <a:spcPts val="560"/>
              </a:spcBef>
              <a:spcAft>
                <a:spcPts val="0"/>
              </a:spcAft>
              <a:buClr>
                <a:schemeClr val="dk1"/>
              </a:buClr>
              <a:buSzPts val="2800"/>
              <a:buChar char="•"/>
            </a:pPr>
            <a:r>
              <a:rPr lang="en-US"/>
              <a:t>Cardiovascular system </a:t>
            </a:r>
            <a:endParaRPr/>
          </a:p>
        </p:txBody>
      </p:sp>
      <p:pic>
        <p:nvPicPr>
          <p:cNvPr id="619" name="Google Shape;619;p65"/>
          <p:cNvPicPr preferRelativeResize="0"/>
          <p:nvPr/>
        </p:nvPicPr>
        <p:blipFill rotWithShape="1">
          <a:blip r:embed="rId3">
            <a:alphaModFix/>
          </a:blip>
          <a:srcRect/>
          <a:stretch/>
        </p:blipFill>
        <p:spPr>
          <a:xfrm>
            <a:off x="2610549" y="4928616"/>
            <a:ext cx="2745803" cy="1664208"/>
          </a:xfrm>
          <a:prstGeom prst="rect">
            <a:avLst/>
          </a:prstGeom>
          <a:noFill/>
          <a:ln>
            <a:noFill/>
          </a:ln>
        </p:spPr>
      </p:pic>
      <p:pic>
        <p:nvPicPr>
          <p:cNvPr id="620" name="Google Shape;620;p65"/>
          <p:cNvPicPr preferRelativeResize="0"/>
          <p:nvPr/>
        </p:nvPicPr>
        <p:blipFill rotWithShape="1">
          <a:blip r:embed="rId4">
            <a:alphaModFix/>
          </a:blip>
          <a:srcRect/>
          <a:stretch/>
        </p:blipFill>
        <p:spPr>
          <a:xfrm>
            <a:off x="9659448" y="3107562"/>
            <a:ext cx="2242992" cy="171418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66"/>
          <p:cNvPicPr preferRelativeResize="0"/>
          <p:nvPr/>
        </p:nvPicPr>
        <p:blipFill rotWithShape="1">
          <a:blip r:embed="rId3">
            <a:alphaModFix/>
          </a:blip>
          <a:srcRect/>
          <a:stretch/>
        </p:blipFill>
        <p:spPr>
          <a:xfrm>
            <a:off x="7315200" y="1138670"/>
            <a:ext cx="2971800" cy="1452130"/>
          </a:xfrm>
          <a:prstGeom prst="rect">
            <a:avLst/>
          </a:prstGeom>
          <a:noFill/>
          <a:ln>
            <a:noFill/>
          </a:ln>
        </p:spPr>
      </p:pic>
      <p:sp>
        <p:nvSpPr>
          <p:cNvPr id="627" name="Google Shape;627;p66"/>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28" name="Google Shape;628;p66"/>
          <p:cNvPicPr preferRelativeResize="0"/>
          <p:nvPr/>
        </p:nvPicPr>
        <p:blipFill rotWithShape="1">
          <a:blip r:embed="rId4">
            <a:alphaModFix/>
          </a:blip>
          <a:srcRect/>
          <a:stretch/>
        </p:blipFill>
        <p:spPr>
          <a:xfrm>
            <a:off x="7475957" y="2539053"/>
            <a:ext cx="3196566" cy="2832158"/>
          </a:xfrm>
          <a:prstGeom prst="rect">
            <a:avLst/>
          </a:prstGeom>
          <a:noFill/>
          <a:ln>
            <a:noFill/>
          </a:ln>
        </p:spPr>
      </p:pic>
      <p:sp>
        <p:nvSpPr>
          <p:cNvPr id="629" name="Google Shape;629;p66"/>
          <p:cNvSpPr txBox="1"/>
          <p:nvPr/>
        </p:nvSpPr>
        <p:spPr>
          <a:xfrm>
            <a:off x="1037063" y="1221651"/>
            <a:ext cx="6133171"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1. </a:t>
            </a:r>
            <a:r>
              <a:rPr lang="en-US" sz="2800" b="0" i="0" u="none" strike="noStrike" cap="none">
                <a:solidFill>
                  <a:srgbClr val="000000"/>
                </a:solidFill>
                <a:latin typeface="Arial"/>
                <a:ea typeface="Arial"/>
                <a:cs typeface="Arial"/>
                <a:sym typeface="Arial"/>
              </a:rPr>
              <a:t>pH</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relative amount of acid in the body. The human body has a pH range of 6.8 – 7.8. An imbalance in pH would cause our cells to cease functioning and we would die.</a:t>
            </a:r>
            <a:endParaRPr sz="1400" b="0" i="0" u="none" strike="noStrike" cap="none">
              <a:solidFill>
                <a:srgbClr val="000000"/>
              </a:solidFill>
              <a:latin typeface="Arial"/>
              <a:ea typeface="Arial"/>
              <a:cs typeface="Arial"/>
              <a:sym typeface="Arial"/>
            </a:endParaRPr>
          </a:p>
        </p:txBody>
      </p:sp>
      <p:sp>
        <p:nvSpPr>
          <p:cNvPr id="630" name="Google Shape;630;p66"/>
          <p:cNvSpPr txBox="1"/>
          <p:nvPr/>
        </p:nvSpPr>
        <p:spPr>
          <a:xfrm>
            <a:off x="1037063" y="3200401"/>
            <a:ext cx="8474927"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2. </a:t>
            </a:r>
            <a:r>
              <a:rPr lang="en-US" sz="2800" b="0" i="0" u="none" strike="noStrike" cap="none">
                <a:solidFill>
                  <a:srgbClr val="000000"/>
                </a:solidFill>
                <a:latin typeface="Arial"/>
                <a:ea typeface="Arial"/>
                <a:cs typeface="Arial"/>
                <a:sym typeface="Arial"/>
              </a:rPr>
              <a:t>Concentration of Nutrients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Cells in our body need a constant supply of nutrients and energy.</a:t>
            </a:r>
            <a:endParaRPr sz="1400" b="0" i="0" u="none" strike="noStrike" cap="none">
              <a:solidFill>
                <a:srgbClr val="000000"/>
              </a:solidFill>
              <a:latin typeface="Arial"/>
              <a:ea typeface="Arial"/>
              <a:cs typeface="Arial"/>
              <a:sym typeface="Arial"/>
            </a:endParaRPr>
          </a:p>
        </p:txBody>
      </p:sp>
      <p:sp>
        <p:nvSpPr>
          <p:cNvPr id="631" name="Google Shape;631;p66"/>
          <p:cNvSpPr txBox="1">
            <a:spLocks noGrp="1"/>
          </p:cNvSpPr>
          <p:nvPr>
            <p:ph type="title"/>
          </p:nvPr>
        </p:nvSpPr>
        <p:spPr>
          <a:xfrm>
            <a:off x="1524001" y="0"/>
            <a:ext cx="9143999"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Variables in Homeostasis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7" name="Google Shape;637;p67"/>
          <p:cNvGrpSpPr/>
          <p:nvPr/>
        </p:nvGrpSpPr>
        <p:grpSpPr>
          <a:xfrm>
            <a:off x="7839431" y="3333832"/>
            <a:ext cx="3609975" cy="1717672"/>
            <a:chOff x="5153025" y="2968823"/>
            <a:chExt cx="3609975" cy="1717672"/>
          </a:xfrm>
        </p:grpSpPr>
        <p:grpSp>
          <p:nvGrpSpPr>
            <p:cNvPr id="638" name="Google Shape;638;p67"/>
            <p:cNvGrpSpPr/>
            <p:nvPr/>
          </p:nvGrpSpPr>
          <p:grpSpPr>
            <a:xfrm>
              <a:off x="5153025" y="2968823"/>
              <a:ext cx="3609975" cy="1526977"/>
              <a:chOff x="5153025" y="2819400"/>
              <a:chExt cx="3609975" cy="1526977"/>
            </a:xfrm>
          </p:grpSpPr>
          <p:grpSp>
            <p:nvGrpSpPr>
              <p:cNvPr id="639" name="Google Shape;639;p67"/>
              <p:cNvGrpSpPr/>
              <p:nvPr/>
            </p:nvGrpSpPr>
            <p:grpSpPr>
              <a:xfrm>
                <a:off x="5153025" y="2819400"/>
                <a:ext cx="3609975" cy="1314450"/>
                <a:chOff x="4495800" y="2970727"/>
                <a:chExt cx="3609975" cy="1314450"/>
              </a:xfrm>
            </p:grpSpPr>
            <p:pic>
              <p:nvPicPr>
                <p:cNvPr id="640" name="Google Shape;640;p67"/>
                <p:cNvPicPr preferRelativeResize="0"/>
                <p:nvPr/>
              </p:nvPicPr>
              <p:blipFill rotWithShape="1">
                <a:blip r:embed="rId3">
                  <a:alphaModFix/>
                </a:blip>
                <a:srcRect/>
                <a:stretch/>
              </p:blipFill>
              <p:spPr>
                <a:xfrm>
                  <a:off x="4495800" y="2970727"/>
                  <a:ext cx="3609975" cy="1314450"/>
                </a:xfrm>
                <a:prstGeom prst="rect">
                  <a:avLst/>
                </a:prstGeom>
                <a:noFill/>
                <a:ln>
                  <a:noFill/>
                </a:ln>
              </p:spPr>
            </p:pic>
            <p:sp>
              <p:nvSpPr>
                <p:cNvPr id="641" name="Google Shape;641;p67"/>
                <p:cNvSpPr/>
                <p:nvPr/>
              </p:nvSpPr>
              <p:spPr>
                <a:xfrm>
                  <a:off x="4695924" y="2985726"/>
                  <a:ext cx="3381375" cy="2296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42" name="Google Shape;642;p67"/>
              <p:cNvSpPr txBox="1"/>
              <p:nvPr/>
            </p:nvSpPr>
            <p:spPr>
              <a:xfrm>
                <a:off x="5388397" y="3948536"/>
                <a:ext cx="112385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shrivel up</a:t>
                </a:r>
                <a:endParaRPr sz="1400" b="0" i="0" u="none" strike="noStrike" cap="none">
                  <a:solidFill>
                    <a:srgbClr val="000000"/>
                  </a:solidFill>
                  <a:latin typeface="Arial"/>
                  <a:ea typeface="Arial"/>
                  <a:cs typeface="Arial"/>
                  <a:sym typeface="Arial"/>
                </a:endParaRPr>
              </a:p>
            </p:txBody>
          </p:sp>
          <p:sp>
            <p:nvSpPr>
              <p:cNvPr id="643" name="Google Shape;643;p67"/>
              <p:cNvSpPr txBox="1"/>
              <p:nvPr/>
            </p:nvSpPr>
            <p:spPr>
              <a:xfrm>
                <a:off x="8001000" y="4038600"/>
                <a:ext cx="71460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burst</a:t>
                </a:r>
                <a:endParaRPr sz="1400" b="0" i="0" u="none" strike="noStrike" cap="none">
                  <a:solidFill>
                    <a:srgbClr val="000000"/>
                  </a:solidFill>
                  <a:latin typeface="Arial"/>
                  <a:ea typeface="Arial"/>
                  <a:cs typeface="Arial"/>
                  <a:sym typeface="Arial"/>
                </a:endParaRPr>
              </a:p>
            </p:txBody>
          </p:sp>
        </p:grpSp>
        <p:sp>
          <p:nvSpPr>
            <p:cNvPr id="644" name="Google Shape;644;p67"/>
            <p:cNvSpPr txBox="1"/>
            <p:nvPr/>
          </p:nvSpPr>
          <p:spPr>
            <a:xfrm>
              <a:off x="6791189" y="4163275"/>
              <a:ext cx="87341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normal</a:t>
              </a:r>
              <a:endParaRPr sz="1400" b="0" i="0" u="none" strike="noStrike" cap="none">
                <a:solidFill>
                  <a:srgbClr val="000000"/>
                </a:solidFill>
                <a:latin typeface="Arial"/>
                <a:ea typeface="Arial"/>
                <a:cs typeface="Arial"/>
                <a:sym typeface="Arial"/>
              </a:endParaRPr>
            </a:p>
          </p:txBody>
        </p:sp>
      </p:grpSp>
      <p:sp>
        <p:nvSpPr>
          <p:cNvPr id="645" name="Google Shape;645;p67"/>
          <p:cNvSpPr txBox="1"/>
          <p:nvPr/>
        </p:nvSpPr>
        <p:spPr>
          <a:xfrm>
            <a:off x="1568570" y="3263251"/>
            <a:ext cx="6331705" cy="26161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4. W</a:t>
            </a:r>
            <a:r>
              <a:rPr lang="en-US" sz="2800" b="0" i="0" u="none" strike="noStrike" cap="none">
                <a:solidFill>
                  <a:srgbClr val="000000"/>
                </a:solidFill>
                <a:latin typeface="Arial"/>
                <a:ea typeface="Arial"/>
                <a:cs typeface="Arial"/>
                <a:sym typeface="Arial"/>
              </a:rPr>
              <a:t>ater Levels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The amount of water lost from the body should equal the amount of water consumed. Minerals in the body (Sodium, Potassium, and others) help regulate water levels in cells. It is important to maintain proper volume; too little water and they shrivel up, too much water and they can burst!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646" name="Google Shape;646;p67"/>
          <p:cNvPicPr preferRelativeResize="0"/>
          <p:nvPr/>
        </p:nvPicPr>
        <p:blipFill rotWithShape="1">
          <a:blip r:embed="rId4">
            <a:alphaModFix/>
          </a:blip>
          <a:srcRect/>
          <a:stretch/>
        </p:blipFill>
        <p:spPr>
          <a:xfrm>
            <a:off x="8842006" y="5264904"/>
            <a:ext cx="1781424" cy="1228897"/>
          </a:xfrm>
          <a:prstGeom prst="rect">
            <a:avLst/>
          </a:prstGeom>
          <a:noFill/>
          <a:ln>
            <a:noFill/>
          </a:ln>
        </p:spPr>
      </p:pic>
      <p:sp>
        <p:nvSpPr>
          <p:cNvPr id="647" name="Google Shape;647;p67"/>
          <p:cNvSpPr/>
          <p:nvPr/>
        </p:nvSpPr>
        <p:spPr>
          <a:xfrm>
            <a:off x="8753707" y="5498295"/>
            <a:ext cx="890712" cy="840700"/>
          </a:xfrm>
          <a:prstGeom prst="rect">
            <a:avLst/>
          </a:prstGeom>
          <a:noFill/>
          <a:ln w="6667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48" name="Google Shape;648;p67"/>
          <p:cNvPicPr preferRelativeResize="0"/>
          <p:nvPr/>
        </p:nvPicPr>
        <p:blipFill rotWithShape="1">
          <a:blip r:embed="rId5">
            <a:alphaModFix/>
          </a:blip>
          <a:srcRect/>
          <a:stretch/>
        </p:blipFill>
        <p:spPr>
          <a:xfrm>
            <a:off x="8670107" y="1203423"/>
            <a:ext cx="2019300" cy="2019300"/>
          </a:xfrm>
          <a:prstGeom prst="rect">
            <a:avLst/>
          </a:prstGeom>
          <a:noFill/>
          <a:ln>
            <a:noFill/>
          </a:ln>
        </p:spPr>
      </p:pic>
      <p:sp>
        <p:nvSpPr>
          <p:cNvPr id="649" name="Google Shape;649;p67"/>
          <p:cNvSpPr txBox="1"/>
          <p:nvPr/>
        </p:nvSpPr>
        <p:spPr>
          <a:xfrm>
            <a:off x="1524000" y="1524001"/>
            <a:ext cx="7229707"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3. </a:t>
            </a:r>
            <a:r>
              <a:rPr lang="en-US" sz="2800" b="0" i="0" u="none" strike="noStrike" cap="none">
                <a:solidFill>
                  <a:srgbClr val="000000"/>
                </a:solidFill>
                <a:latin typeface="Arial"/>
                <a:ea typeface="Arial"/>
                <a:cs typeface="Arial"/>
                <a:sym typeface="Arial"/>
              </a:rPr>
              <a:t>Temperature</a:t>
            </a:r>
            <a:endParaRPr sz="2800" b="0" i="0" u="none" strike="noStrike" cap="none" baseline="-250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Cells also have an optimum temperature range. If cells are too cold, their processes slow down. If they get too hot, their proteins will lose their shape (denature) and stop working. </a:t>
            </a:r>
            <a:endParaRPr sz="1400" b="0" i="0" u="none" strike="noStrike" cap="none">
              <a:solidFill>
                <a:srgbClr val="000000"/>
              </a:solidFill>
              <a:latin typeface="Arial"/>
              <a:ea typeface="Arial"/>
              <a:cs typeface="Arial"/>
              <a:sym typeface="Arial"/>
            </a:endParaRPr>
          </a:p>
        </p:txBody>
      </p:sp>
      <p:sp>
        <p:nvSpPr>
          <p:cNvPr id="650" name="Google Shape;650;p67"/>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1" name="Google Shape;651;p67"/>
          <p:cNvSpPr txBox="1"/>
          <p:nvPr/>
        </p:nvSpPr>
        <p:spPr>
          <a:xfrm>
            <a:off x="1524001" y="0"/>
            <a:ext cx="9143999"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Variables in Homeostasis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8"/>
          <p:cNvSpPr txBox="1"/>
          <p:nvPr/>
        </p:nvSpPr>
        <p:spPr>
          <a:xfrm>
            <a:off x="1524000" y="1508682"/>
            <a:ext cx="9259229"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5. </a:t>
            </a:r>
            <a:r>
              <a:rPr lang="en-US" sz="2800" b="0" i="0" u="none" strike="noStrike" cap="none">
                <a:solidFill>
                  <a:srgbClr val="000000"/>
                </a:solidFill>
                <a:latin typeface="Arial"/>
                <a:ea typeface="Arial"/>
                <a:cs typeface="Arial"/>
                <a:sym typeface="Arial"/>
              </a:rPr>
              <a:t>Waste Removal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Chemical reactions often produce byproducts called cellular waste that have a toxic effect on the body if they accumulate. Cellular respiration is how the body converts sugar (glucose) to energy. Carbon Dioxide is a byproduct of cellular respiration. Too much Carbon Dioxide can affect the body’s pH.</a:t>
            </a:r>
            <a:endParaRPr sz="1400" b="0" i="0" u="none" strike="noStrike" cap="none">
              <a:solidFill>
                <a:srgbClr val="000000"/>
              </a:solidFill>
              <a:latin typeface="Arial"/>
              <a:ea typeface="Arial"/>
              <a:cs typeface="Arial"/>
              <a:sym typeface="Arial"/>
            </a:endParaRPr>
          </a:p>
        </p:txBody>
      </p:sp>
      <p:sp>
        <p:nvSpPr>
          <p:cNvPr id="657" name="Google Shape;657;p6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8" name="Google Shape;658;p68"/>
          <p:cNvSpPr txBox="1">
            <a:spLocks noGrp="1"/>
          </p:cNvSpPr>
          <p:nvPr>
            <p:ph type="title"/>
          </p:nvPr>
        </p:nvSpPr>
        <p:spPr>
          <a:xfrm>
            <a:off x="1524001" y="0"/>
            <a:ext cx="9143999"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Variables in Homeostasis</a:t>
            </a:r>
            <a:endParaRPr/>
          </a:p>
        </p:txBody>
      </p:sp>
      <p:pic>
        <p:nvPicPr>
          <p:cNvPr id="659" name="Google Shape;659;p68"/>
          <p:cNvPicPr preferRelativeResize="0"/>
          <p:nvPr/>
        </p:nvPicPr>
        <p:blipFill rotWithShape="1">
          <a:blip r:embed="rId3">
            <a:alphaModFix/>
          </a:blip>
          <a:srcRect/>
          <a:stretch/>
        </p:blipFill>
        <p:spPr>
          <a:xfrm>
            <a:off x="2221016" y="3094601"/>
            <a:ext cx="7023345" cy="150421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9"/>
          <p:cNvSpPr txBox="1">
            <a:spLocks noGrp="1"/>
          </p:cNvSpPr>
          <p:nvPr>
            <p:ph type="ctrTitle"/>
          </p:nvPr>
        </p:nvSpPr>
        <p:spPr>
          <a:xfrm>
            <a:off x="914400" y="901701"/>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Can You Keep Things in Balance?</a:t>
            </a:r>
            <a:br>
              <a:rPr lang="en-US"/>
            </a:br>
            <a:r>
              <a:rPr lang="en-US"/>
              <a:t>Simulation examples</a:t>
            </a:r>
            <a:endParaRPr/>
          </a:p>
        </p:txBody>
      </p:sp>
      <p:sp>
        <p:nvSpPr>
          <p:cNvPr id="666" name="Google Shape;666;p69"/>
          <p:cNvSpPr txBox="1">
            <a:spLocks noGrp="1"/>
          </p:cNvSpPr>
          <p:nvPr>
            <p:ph type="subTitle" idx="1"/>
          </p:nvPr>
        </p:nvSpPr>
        <p:spPr>
          <a:xfrm>
            <a:off x="1133475" y="2486025"/>
            <a:ext cx="9791700" cy="3105150"/>
          </a:xfrm>
          <a:prstGeom prst="rect">
            <a:avLst/>
          </a:prstGeom>
          <a:noFill/>
          <a:ln>
            <a:noFill/>
          </a:ln>
        </p:spPr>
        <p:txBody>
          <a:bodyPr spcFirstLastPara="1" wrap="square" lIns="91425" tIns="45700" rIns="91425" bIns="45700" anchor="t" anchorCtr="0">
            <a:noAutofit/>
          </a:bodyPr>
          <a:lstStyle/>
          <a:p>
            <a:pPr marL="482600" lvl="0" indent="-457200" algn="ctr" rtl="0">
              <a:lnSpc>
                <a:spcPct val="100000"/>
              </a:lnSpc>
              <a:spcBef>
                <a:spcPts val="640"/>
              </a:spcBef>
              <a:spcAft>
                <a:spcPts val="0"/>
              </a:spcAft>
              <a:buSzPts val="3200"/>
              <a:buFont typeface="Arial"/>
              <a:buChar char="•"/>
            </a:pPr>
            <a:r>
              <a:rPr lang="en-US" u="sng">
                <a:solidFill>
                  <a:schemeClr val="hlink"/>
                </a:solidFill>
                <a:hlinkClick r:id="rId3"/>
              </a:rPr>
              <a:t>https://www.explorelearning.com/index.cfm?method=cResource.dspView&amp;ResourceID=659</a:t>
            </a:r>
            <a:endParaRPr/>
          </a:p>
          <a:p>
            <a:pPr marL="482600" lvl="0" indent="-457200" algn="ctr" rtl="0">
              <a:lnSpc>
                <a:spcPct val="100000"/>
              </a:lnSpc>
              <a:spcBef>
                <a:spcPts val="640"/>
              </a:spcBef>
              <a:spcAft>
                <a:spcPts val="0"/>
              </a:spcAft>
              <a:buSzPts val="3200"/>
              <a:buFont typeface="Arial"/>
              <a:buChar char="•"/>
            </a:pPr>
            <a:r>
              <a:rPr lang="en-US" u="sng">
                <a:solidFill>
                  <a:schemeClr val="hlink"/>
                </a:solidFill>
                <a:hlinkClick r:id="rId4"/>
              </a:rPr>
              <a:t>https://kamu.pbslearningmedia.org/resource/tdc02.sci.life.reg.bodycontrol/body-control-center/</a:t>
            </a:r>
            <a:r>
              <a:rPr lang="en-US"/>
              <a:t> </a:t>
            </a:r>
            <a:endParaRPr/>
          </a:p>
          <a:p>
            <a:pPr marL="482600" lvl="0" indent="-457200" algn="ctr" rtl="0">
              <a:lnSpc>
                <a:spcPct val="100000"/>
              </a:lnSpc>
              <a:spcBef>
                <a:spcPts val="640"/>
              </a:spcBef>
              <a:spcAft>
                <a:spcPts val="0"/>
              </a:spcAft>
              <a:buSzPts val="3200"/>
              <a:buFont typeface="Arial"/>
              <a:buChar char="•"/>
            </a:pPr>
            <a:r>
              <a:rPr lang="en-US" u="sng">
                <a:solidFill>
                  <a:schemeClr val="hlink"/>
                </a:solidFill>
                <a:hlinkClick r:id="rId5"/>
              </a:rPr>
              <a:t>https://www.brainpop.com/games/codefredsurvivalmode/</a:t>
            </a:r>
            <a:r>
              <a:rPr lang="en-US"/>
              <a:t> </a:t>
            </a:r>
            <a:endParaRPr/>
          </a:p>
          <a:p>
            <a:pPr marL="457200" lvl="0" indent="-431800" algn="ctr" rtl="0">
              <a:lnSpc>
                <a:spcPct val="100000"/>
              </a:lnSpc>
              <a:spcBef>
                <a:spcPts val="640"/>
              </a:spcBef>
              <a:spcAft>
                <a:spcPts val="0"/>
              </a:spcAft>
              <a:buClr>
                <a:srgbClr val="888888"/>
              </a:buClr>
              <a:buSzPts val="3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0"/>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70"/>
          <p:cNvSpPr txBox="1">
            <a:spLocks noGrp="1"/>
          </p:cNvSpPr>
          <p:nvPr>
            <p:ph type="title"/>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Maintaining Homeostasis</a:t>
            </a:r>
            <a:endParaRPr/>
          </a:p>
        </p:txBody>
      </p:sp>
      <p:sp>
        <p:nvSpPr>
          <p:cNvPr id="674" name="Google Shape;674;p7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360"/>
              </a:spcBef>
              <a:spcAft>
                <a:spcPts val="0"/>
              </a:spcAft>
              <a:buSzPts val="1800"/>
              <a:buChar char="•"/>
            </a:pPr>
            <a:r>
              <a:rPr lang="en-US" sz="2800"/>
              <a:t>The homeostatic variables previously listed (pH, temperature, etc.) all have </a:t>
            </a:r>
            <a:r>
              <a:rPr lang="en-US" sz="2800" b="1"/>
              <a:t>set points</a:t>
            </a:r>
            <a:r>
              <a:rPr lang="en-US" sz="2800"/>
              <a:t>, or target levels, at which cells function optimally. </a:t>
            </a:r>
            <a:endParaRPr/>
          </a:p>
          <a:p>
            <a:pPr marL="457200" lvl="0" indent="-457200" algn="l" rtl="0">
              <a:lnSpc>
                <a:spcPct val="100000"/>
              </a:lnSpc>
              <a:spcBef>
                <a:spcPts val="360"/>
              </a:spcBef>
              <a:spcAft>
                <a:spcPts val="0"/>
              </a:spcAft>
              <a:buSzPts val="1800"/>
              <a:buChar char="•"/>
            </a:pPr>
            <a:r>
              <a:rPr lang="en-US" sz="2800"/>
              <a:t>The body’s control systems determine and maintain the variables’ set point.</a:t>
            </a:r>
            <a:endParaRPr/>
          </a:p>
          <a:p>
            <a:pPr marL="457200" lvl="0" indent="-457200" algn="l" rtl="0">
              <a:lnSpc>
                <a:spcPct val="100000"/>
              </a:lnSpc>
              <a:spcBef>
                <a:spcPts val="360"/>
              </a:spcBef>
              <a:spcAft>
                <a:spcPts val="0"/>
              </a:spcAft>
              <a:buSzPts val="1800"/>
              <a:buChar char="•"/>
            </a:pPr>
            <a:r>
              <a:rPr lang="en-US" sz="2800"/>
              <a:t>When these variables fall too low or too high from the set point our cells may cease functioning.</a:t>
            </a:r>
            <a:endParaRPr sz="2800"/>
          </a:p>
          <a:p>
            <a:pPr marL="0" lvl="0" indent="0" algn="l" rtl="0">
              <a:lnSpc>
                <a:spcPct val="100000"/>
              </a:lnSpc>
              <a:spcBef>
                <a:spcPts val="360"/>
              </a:spcBef>
              <a:spcAft>
                <a:spcPts val="0"/>
              </a:spcAft>
              <a:buSzPts val="1800"/>
              <a:buNone/>
            </a:pPr>
            <a:endParaRPr/>
          </a:p>
        </p:txBody>
      </p:sp>
      <p:pic>
        <p:nvPicPr>
          <p:cNvPr id="675" name="Google Shape;675;p70"/>
          <p:cNvPicPr preferRelativeResize="0"/>
          <p:nvPr/>
        </p:nvPicPr>
        <p:blipFill rotWithShape="1">
          <a:blip r:embed="rId3">
            <a:alphaModFix/>
          </a:blip>
          <a:srcRect/>
          <a:stretch/>
        </p:blipFill>
        <p:spPr>
          <a:xfrm>
            <a:off x="5695950" y="4189155"/>
            <a:ext cx="4838700" cy="21370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body" idx="1"/>
          </p:nvPr>
        </p:nvSpPr>
        <p:spPr>
          <a:xfrm>
            <a:off x="1752601" y="1085850"/>
            <a:ext cx="5486400" cy="46482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sz="2800"/>
              <a:t>The </a:t>
            </a:r>
            <a:r>
              <a:rPr lang="en-US" sz="2800">
                <a:solidFill>
                  <a:srgbClr val="E36C09"/>
                </a:solidFill>
              </a:rPr>
              <a:t>c</a:t>
            </a:r>
            <a:r>
              <a:rPr lang="en-US" sz="2800" b="1">
                <a:solidFill>
                  <a:srgbClr val="E36C09"/>
                </a:solidFill>
              </a:rPr>
              <a:t>entral nervous system (CNS)</a:t>
            </a:r>
            <a:r>
              <a:rPr lang="en-US" sz="2800"/>
              <a:t> contains the </a:t>
            </a:r>
            <a:r>
              <a:rPr lang="en-US" sz="2800">
                <a:solidFill>
                  <a:schemeClr val="dk1"/>
                </a:solidFill>
              </a:rPr>
              <a:t>brain</a:t>
            </a:r>
            <a:r>
              <a:rPr lang="en-US" sz="2800"/>
              <a:t> and </a:t>
            </a:r>
            <a:r>
              <a:rPr lang="en-US" sz="2800">
                <a:solidFill>
                  <a:schemeClr val="dk1"/>
                </a:solidFill>
              </a:rPr>
              <a:t>spinal cord </a:t>
            </a:r>
            <a:endParaRPr>
              <a:solidFill>
                <a:schemeClr val="dk1"/>
              </a:solidFill>
            </a:endParaRPr>
          </a:p>
          <a:p>
            <a:pPr marL="457200" lvl="0" indent="-342900" algn="l" rtl="0">
              <a:lnSpc>
                <a:spcPct val="100000"/>
              </a:lnSpc>
              <a:spcBef>
                <a:spcPts val="360"/>
              </a:spcBef>
              <a:spcAft>
                <a:spcPts val="0"/>
              </a:spcAft>
              <a:buClr>
                <a:schemeClr val="dk1"/>
              </a:buClr>
              <a:buSzPts val="1800"/>
              <a:buChar char="•"/>
            </a:pPr>
            <a:r>
              <a:rPr lang="en-US" sz="2800"/>
              <a:t>Body’s control center </a:t>
            </a:r>
            <a:endParaRPr/>
          </a:p>
          <a:p>
            <a:pPr marL="914400" lvl="1" indent="-342900" algn="l" rtl="0">
              <a:lnSpc>
                <a:spcPct val="100000"/>
              </a:lnSpc>
              <a:spcBef>
                <a:spcPts val="360"/>
              </a:spcBef>
              <a:spcAft>
                <a:spcPts val="0"/>
              </a:spcAft>
              <a:buSzPts val="1800"/>
              <a:buChar char="–"/>
            </a:pPr>
            <a:r>
              <a:rPr lang="en-US"/>
              <a:t>Processes sensory input</a:t>
            </a:r>
            <a:endParaRPr/>
          </a:p>
          <a:p>
            <a:pPr marL="914400" lvl="1" indent="-342900" algn="l" rtl="0">
              <a:lnSpc>
                <a:spcPct val="100000"/>
              </a:lnSpc>
              <a:spcBef>
                <a:spcPts val="360"/>
              </a:spcBef>
              <a:spcAft>
                <a:spcPts val="0"/>
              </a:spcAft>
              <a:buSzPts val="1800"/>
              <a:buChar char="–"/>
            </a:pPr>
            <a:r>
              <a:rPr lang="en-US"/>
              <a:t>Maintains homeostasis</a:t>
            </a:r>
            <a:endParaRPr/>
          </a:p>
          <a:p>
            <a:pPr marL="914400" lvl="1" indent="-342900" algn="l" rtl="0">
              <a:lnSpc>
                <a:spcPct val="100000"/>
              </a:lnSpc>
              <a:spcBef>
                <a:spcPts val="360"/>
              </a:spcBef>
              <a:spcAft>
                <a:spcPts val="0"/>
              </a:spcAft>
              <a:buSzPts val="1800"/>
              <a:buChar char="–"/>
            </a:pPr>
            <a:r>
              <a:rPr lang="en-US"/>
              <a:t>Higher functions: language, emotions, memories, creativity, personality</a:t>
            </a:r>
            <a:endParaRPr/>
          </a:p>
          <a:p>
            <a:pPr marL="457200" lvl="0" indent="-228600" algn="l" rtl="0">
              <a:lnSpc>
                <a:spcPct val="100000"/>
              </a:lnSpc>
              <a:spcBef>
                <a:spcPts val="360"/>
              </a:spcBef>
              <a:spcAft>
                <a:spcPts val="0"/>
              </a:spcAft>
              <a:buClr>
                <a:schemeClr val="dk1"/>
              </a:buClr>
              <a:buSzPts val="1800"/>
              <a:buNone/>
            </a:pPr>
            <a:endParaRPr/>
          </a:p>
        </p:txBody>
      </p:sp>
      <p:pic>
        <p:nvPicPr>
          <p:cNvPr id="137" name="Google Shape;137;p17"/>
          <p:cNvPicPr preferRelativeResize="0"/>
          <p:nvPr/>
        </p:nvPicPr>
        <p:blipFill rotWithShape="1">
          <a:blip r:embed="rId3">
            <a:alphaModFix/>
          </a:blip>
          <a:srcRect/>
          <a:stretch/>
        </p:blipFill>
        <p:spPr>
          <a:xfrm>
            <a:off x="7239001" y="1085850"/>
            <a:ext cx="3308077" cy="3848100"/>
          </a:xfrm>
          <a:prstGeom prst="rect">
            <a:avLst/>
          </a:prstGeom>
          <a:noFill/>
          <a:ln w="12700" cap="flat" cmpd="sng">
            <a:solidFill>
              <a:srgbClr val="B54A10"/>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1"/>
          <p:cNvSpPr txBox="1">
            <a:spLocks noGrp="1"/>
          </p:cNvSpPr>
          <p:nvPr>
            <p:ph type="body" idx="1"/>
          </p:nvPr>
        </p:nvSpPr>
        <p:spPr>
          <a:xfrm>
            <a:off x="1524000" y="1295400"/>
            <a:ext cx="9143999" cy="5181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200"/>
              <a:t>Our Nervous System &amp; Endocrine System bring imbalanced variables back to their set point through a process called </a:t>
            </a:r>
            <a:r>
              <a:rPr lang="en-US" sz="2200" b="1"/>
              <a:t>feedback.</a:t>
            </a:r>
            <a:endParaRPr sz="2200" b="1"/>
          </a:p>
          <a:p>
            <a:pPr marL="342900" lvl="0" indent="-342900" algn="l" rtl="0">
              <a:lnSpc>
                <a:spcPct val="100000"/>
              </a:lnSpc>
              <a:spcBef>
                <a:spcPts val="0"/>
              </a:spcBef>
              <a:spcAft>
                <a:spcPts val="0"/>
              </a:spcAft>
              <a:buSzPts val="1800"/>
              <a:buChar char="•"/>
            </a:pPr>
            <a:r>
              <a:rPr lang="en-US" sz="2200" b="1"/>
              <a:t>Feedback </a:t>
            </a:r>
            <a:r>
              <a:rPr lang="en-US" sz="2200"/>
              <a:t>is a reaction or response to a particular process or activity. Body systems use both </a:t>
            </a:r>
            <a:r>
              <a:rPr lang="en-US" sz="2200" b="1"/>
              <a:t>negative</a:t>
            </a:r>
            <a:r>
              <a:rPr lang="en-US" sz="2200"/>
              <a:t> and </a:t>
            </a:r>
            <a:r>
              <a:rPr lang="en-US" sz="2200" b="1"/>
              <a:t>positive feedback</a:t>
            </a:r>
            <a:r>
              <a:rPr lang="en-US" sz="2200"/>
              <a:t> to maintain homeostasis.</a:t>
            </a:r>
            <a:r>
              <a:rPr lang="en-US" sz="1800" b="1"/>
              <a:t>	</a:t>
            </a:r>
            <a:endParaRPr/>
          </a:p>
        </p:txBody>
      </p:sp>
      <p:sp>
        <p:nvSpPr>
          <p:cNvPr id="682" name="Google Shape;682;p71"/>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71"/>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Regulation Mechanisms</a:t>
            </a:r>
            <a:endParaRPr sz="1400" b="0" i="0" u="none" strike="noStrike" cap="none">
              <a:solidFill>
                <a:srgbClr val="000000"/>
              </a:solidFill>
              <a:latin typeface="Arial"/>
              <a:ea typeface="Arial"/>
              <a:cs typeface="Arial"/>
              <a:sym typeface="Arial"/>
            </a:endParaRPr>
          </a:p>
        </p:txBody>
      </p:sp>
      <p:pic>
        <p:nvPicPr>
          <p:cNvPr id="684" name="Google Shape;684;p71"/>
          <p:cNvPicPr preferRelativeResize="0"/>
          <p:nvPr/>
        </p:nvPicPr>
        <p:blipFill rotWithShape="1">
          <a:blip r:embed="rId3">
            <a:alphaModFix/>
          </a:blip>
          <a:srcRect/>
          <a:stretch/>
        </p:blipFill>
        <p:spPr>
          <a:xfrm>
            <a:off x="3714749" y="3086100"/>
            <a:ext cx="4762500" cy="2857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2"/>
          <p:cNvSpPr txBox="1">
            <a:spLocks noGrp="1"/>
          </p:cNvSpPr>
          <p:nvPr>
            <p:ph type="body" idx="1"/>
          </p:nvPr>
        </p:nvSpPr>
        <p:spPr>
          <a:xfrm>
            <a:off x="1524000" y="1289957"/>
            <a:ext cx="9144000" cy="4114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1800"/>
              <a:buChar char="•"/>
            </a:pPr>
            <a:r>
              <a:rPr lang="en-US" sz="2400" b="1"/>
              <a:t>Negative Feedback </a:t>
            </a:r>
            <a:r>
              <a:rPr lang="en-US" sz="2400"/>
              <a:t>occurs when a stimulus causes an opposite output in order to maintain an ideal level of some variable.</a:t>
            </a:r>
            <a:endParaRPr sz="2400"/>
          </a:p>
          <a:p>
            <a:pPr marL="342900" lvl="0" indent="-342900" algn="l" rtl="0">
              <a:lnSpc>
                <a:spcPct val="100000"/>
              </a:lnSpc>
              <a:spcBef>
                <a:spcPts val="0"/>
              </a:spcBef>
              <a:spcAft>
                <a:spcPts val="0"/>
              </a:spcAft>
              <a:buSzPts val="1800"/>
              <a:buChar char="•"/>
            </a:pPr>
            <a:r>
              <a:rPr lang="en-US" sz="2400" b="1"/>
              <a:t>Negative Feedback </a:t>
            </a:r>
            <a:r>
              <a:rPr lang="en-US" sz="2400"/>
              <a:t>is the most common regulatory mechanism.</a:t>
            </a:r>
            <a:endParaRPr/>
          </a:p>
        </p:txBody>
      </p:sp>
      <p:sp>
        <p:nvSpPr>
          <p:cNvPr id="691" name="Google Shape;691;p72"/>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72"/>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Negative Feedback</a:t>
            </a:r>
            <a:endParaRPr sz="1400" b="0" i="0" u="none" strike="noStrike" cap="none">
              <a:solidFill>
                <a:srgbClr val="000000"/>
              </a:solidFill>
              <a:latin typeface="Arial"/>
              <a:ea typeface="Arial"/>
              <a:cs typeface="Arial"/>
              <a:sym typeface="Arial"/>
            </a:endParaRPr>
          </a:p>
        </p:txBody>
      </p:sp>
      <p:pic>
        <p:nvPicPr>
          <p:cNvPr id="693" name="Google Shape;693;p72"/>
          <p:cNvPicPr preferRelativeResize="0"/>
          <p:nvPr/>
        </p:nvPicPr>
        <p:blipFill rotWithShape="1">
          <a:blip r:embed="rId3">
            <a:alphaModFix/>
          </a:blip>
          <a:srcRect/>
          <a:stretch/>
        </p:blipFill>
        <p:spPr>
          <a:xfrm>
            <a:off x="4213452" y="3095625"/>
            <a:ext cx="3463698" cy="230913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3"/>
          <p:cNvSpPr txBox="1">
            <a:spLocks noGrp="1"/>
          </p:cNvSpPr>
          <p:nvPr>
            <p:ph type="body" idx="1"/>
          </p:nvPr>
        </p:nvSpPr>
        <p:spPr>
          <a:xfrm>
            <a:off x="685801" y="1289956"/>
            <a:ext cx="10887074" cy="455839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400"/>
              <a:t>Feedback loops occur in a series of steps.</a:t>
            </a:r>
            <a:endParaRPr/>
          </a:p>
          <a:p>
            <a:pPr marL="514350" lvl="0" indent="-514350" algn="l" rtl="0">
              <a:lnSpc>
                <a:spcPct val="100000"/>
              </a:lnSpc>
              <a:spcBef>
                <a:spcPts val="0"/>
              </a:spcBef>
              <a:spcAft>
                <a:spcPts val="0"/>
              </a:spcAft>
              <a:buSzPts val="1800"/>
              <a:buFont typeface="Arial"/>
              <a:buAutoNum type="arabicPeriod"/>
            </a:pPr>
            <a:r>
              <a:rPr lang="en-US" sz="2400"/>
              <a:t>Stimulus – a change either in the environment or inside the body system</a:t>
            </a:r>
            <a:endParaRPr/>
          </a:p>
          <a:p>
            <a:pPr marL="514350" lvl="0" indent="-514350" algn="l" rtl="0">
              <a:lnSpc>
                <a:spcPct val="100000"/>
              </a:lnSpc>
              <a:spcBef>
                <a:spcPts val="0"/>
              </a:spcBef>
              <a:spcAft>
                <a:spcPts val="0"/>
              </a:spcAft>
              <a:buSzPts val="1800"/>
              <a:buFont typeface="Arial"/>
              <a:buAutoNum type="arabicPeriod"/>
            </a:pPr>
            <a:r>
              <a:rPr lang="en-US" sz="2400"/>
              <a:t>Sensor – receptors in the body’s control centers detect the change</a:t>
            </a:r>
            <a:endParaRPr/>
          </a:p>
          <a:p>
            <a:pPr marL="514350" lvl="0" indent="-514350" algn="l" rtl="0">
              <a:lnSpc>
                <a:spcPct val="100000"/>
              </a:lnSpc>
              <a:spcBef>
                <a:spcPts val="0"/>
              </a:spcBef>
              <a:spcAft>
                <a:spcPts val="0"/>
              </a:spcAft>
              <a:buSzPts val="1800"/>
              <a:buFont typeface="Arial"/>
              <a:buAutoNum type="arabicPeriod"/>
            </a:pPr>
            <a:r>
              <a:rPr lang="en-US" sz="2400"/>
              <a:t>Control – the nervous or endocrine system determines the proper response to the stimulus</a:t>
            </a:r>
            <a:endParaRPr/>
          </a:p>
          <a:p>
            <a:pPr marL="514350" lvl="0" indent="-514350" algn="l" rtl="0">
              <a:lnSpc>
                <a:spcPct val="100000"/>
              </a:lnSpc>
              <a:spcBef>
                <a:spcPts val="0"/>
              </a:spcBef>
              <a:spcAft>
                <a:spcPts val="0"/>
              </a:spcAft>
              <a:buSzPts val="1800"/>
              <a:buFont typeface="Arial"/>
              <a:buAutoNum type="arabicPeriod"/>
            </a:pPr>
            <a:r>
              <a:rPr lang="en-US" sz="2400"/>
              <a:t>Effector – glands or tissues respond to the change in a manner that aids in a return to homeostasis</a:t>
            </a:r>
            <a:endParaRPr/>
          </a:p>
        </p:txBody>
      </p:sp>
      <p:sp>
        <p:nvSpPr>
          <p:cNvPr id="700" name="Google Shape;700;p73"/>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1" name="Google Shape;701;p73"/>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Negative Feedback Steps</a:t>
            </a:r>
            <a:endParaRPr sz="1400" b="0" i="0" u="none" strike="noStrike" cap="none">
              <a:solidFill>
                <a:srgbClr val="000000"/>
              </a:solidFill>
              <a:latin typeface="Arial"/>
              <a:ea typeface="Arial"/>
              <a:cs typeface="Arial"/>
              <a:sym typeface="Arial"/>
            </a:endParaRPr>
          </a:p>
        </p:txBody>
      </p:sp>
      <p:pic>
        <p:nvPicPr>
          <p:cNvPr id="702" name="Google Shape;702;p73"/>
          <p:cNvPicPr preferRelativeResize="0"/>
          <p:nvPr/>
        </p:nvPicPr>
        <p:blipFill rotWithShape="1">
          <a:blip r:embed="rId3">
            <a:alphaModFix/>
          </a:blip>
          <a:srcRect/>
          <a:stretch/>
        </p:blipFill>
        <p:spPr>
          <a:xfrm>
            <a:off x="5181600" y="3715770"/>
            <a:ext cx="4233862" cy="272074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4"/>
          <p:cNvSpPr txBox="1">
            <a:spLocks noGrp="1"/>
          </p:cNvSpPr>
          <p:nvPr>
            <p:ph type="body" idx="1"/>
          </p:nvPr>
        </p:nvSpPr>
        <p:spPr>
          <a:xfrm>
            <a:off x="742950" y="1289957"/>
            <a:ext cx="1072515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2400"/>
              <a:t>Playing outside on summer day will lead to an increase in body temperature. This temperature change is detected by nerve cells that report to the part of the brain responsible for temperature regulation.  The brain then sends out a signal for the body to cool itself down by sweating. </a:t>
            </a:r>
            <a:endParaRPr/>
          </a:p>
          <a:p>
            <a:pPr marL="342900" lvl="0" indent="-342900" algn="l" rtl="0">
              <a:lnSpc>
                <a:spcPct val="100000"/>
              </a:lnSpc>
              <a:spcBef>
                <a:spcPts val="0"/>
              </a:spcBef>
              <a:spcAft>
                <a:spcPts val="0"/>
              </a:spcAft>
              <a:buSzPts val="1800"/>
              <a:buChar char="•"/>
            </a:pPr>
            <a:r>
              <a:rPr lang="en-US" sz="2400"/>
              <a:t>The body responds to an increase in body temperature by  decreasing the body temperature. The stimulus resulted in a opposite effect. That is negative feedback.</a:t>
            </a:r>
            <a:endParaRPr/>
          </a:p>
        </p:txBody>
      </p:sp>
      <p:sp>
        <p:nvSpPr>
          <p:cNvPr id="709" name="Google Shape;709;p74"/>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74"/>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Negative Feedback Example</a:t>
            </a:r>
            <a:endParaRPr sz="1400" b="0" i="0" u="none" strike="noStrike" cap="none">
              <a:solidFill>
                <a:srgbClr val="000000"/>
              </a:solidFill>
              <a:latin typeface="Arial"/>
              <a:ea typeface="Arial"/>
              <a:cs typeface="Arial"/>
              <a:sym typeface="Arial"/>
            </a:endParaRPr>
          </a:p>
        </p:txBody>
      </p:sp>
      <p:pic>
        <p:nvPicPr>
          <p:cNvPr id="711" name="Google Shape;711;p74"/>
          <p:cNvPicPr preferRelativeResize="0"/>
          <p:nvPr/>
        </p:nvPicPr>
        <p:blipFill rotWithShape="1">
          <a:blip r:embed="rId3">
            <a:alphaModFix/>
          </a:blip>
          <a:srcRect/>
          <a:stretch/>
        </p:blipFill>
        <p:spPr>
          <a:xfrm>
            <a:off x="3448112" y="3810000"/>
            <a:ext cx="5310125" cy="266392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5"/>
          <p:cNvSpPr txBox="1">
            <a:spLocks noGrp="1"/>
          </p:cNvSpPr>
          <p:nvPr>
            <p:ph type="body" idx="1"/>
          </p:nvPr>
        </p:nvSpPr>
        <p:spPr>
          <a:xfrm>
            <a:off x="790575" y="1371600"/>
            <a:ext cx="10582275" cy="5486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400"/>
              <a:t>In </a:t>
            </a:r>
            <a:r>
              <a:rPr lang="en-US" sz="2400" b="1"/>
              <a:t>positive feedback</a:t>
            </a:r>
            <a:r>
              <a:rPr lang="en-US" sz="2400"/>
              <a:t>, the body uses the effect of a stimulus/change to perform more of the same behavior. It functions to amplify the change.</a:t>
            </a:r>
            <a:endParaRPr/>
          </a:p>
          <a:p>
            <a:pPr marL="342900" lvl="0" indent="-342900" algn="l" rtl="0">
              <a:lnSpc>
                <a:spcPct val="100000"/>
              </a:lnSpc>
              <a:spcBef>
                <a:spcPts val="360"/>
              </a:spcBef>
              <a:spcAft>
                <a:spcPts val="0"/>
              </a:spcAft>
              <a:buSzPts val="1800"/>
              <a:buChar char="•"/>
            </a:pPr>
            <a:r>
              <a:rPr lang="en-US" sz="2400"/>
              <a:t>A change is detected by a receptor and an effector is activated to induce the same effect – this promotes further change.</a:t>
            </a:r>
            <a:endParaRPr/>
          </a:p>
          <a:p>
            <a:pPr marL="342900" lvl="0" indent="-342900" algn="l" rtl="0">
              <a:lnSpc>
                <a:spcPct val="100000"/>
              </a:lnSpc>
              <a:spcBef>
                <a:spcPts val="360"/>
              </a:spcBef>
              <a:spcAft>
                <a:spcPts val="0"/>
              </a:spcAft>
              <a:buSzPts val="1800"/>
              <a:buChar char="•"/>
            </a:pPr>
            <a:r>
              <a:rPr lang="en-US" sz="2400"/>
              <a:t>Positive feedback loops will continue to amplify the initial change until the stimulus is removed.</a:t>
            </a:r>
            <a:endParaRPr/>
          </a:p>
          <a:p>
            <a:pPr marL="0" lvl="0" indent="0" algn="l" rtl="0">
              <a:lnSpc>
                <a:spcPct val="100000"/>
              </a:lnSpc>
              <a:spcBef>
                <a:spcPts val="0"/>
              </a:spcBef>
              <a:spcAft>
                <a:spcPts val="0"/>
              </a:spcAft>
              <a:buSzPts val="1800"/>
              <a:buNone/>
            </a:pPr>
            <a:endParaRPr sz="2400"/>
          </a:p>
        </p:txBody>
      </p:sp>
      <p:sp>
        <p:nvSpPr>
          <p:cNvPr id="718" name="Google Shape;718;p75"/>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9" name="Google Shape;719;p75"/>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Positive Feedback</a:t>
            </a:r>
            <a:endParaRPr sz="1400" b="0" i="0" u="none" strike="noStrike" cap="none">
              <a:solidFill>
                <a:srgbClr val="000000"/>
              </a:solidFill>
              <a:latin typeface="Arial"/>
              <a:ea typeface="Arial"/>
              <a:cs typeface="Arial"/>
              <a:sym typeface="Arial"/>
            </a:endParaRPr>
          </a:p>
        </p:txBody>
      </p:sp>
      <p:pic>
        <p:nvPicPr>
          <p:cNvPr id="720" name="Google Shape;720;p75"/>
          <p:cNvPicPr preferRelativeResize="0"/>
          <p:nvPr/>
        </p:nvPicPr>
        <p:blipFill rotWithShape="1">
          <a:blip r:embed="rId3">
            <a:alphaModFix/>
          </a:blip>
          <a:srcRect/>
          <a:stretch/>
        </p:blipFill>
        <p:spPr>
          <a:xfrm>
            <a:off x="4143375" y="3662363"/>
            <a:ext cx="2900362" cy="29003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6"/>
          <p:cNvSpPr txBox="1">
            <a:spLocks noGrp="1"/>
          </p:cNvSpPr>
          <p:nvPr>
            <p:ph type="body" idx="1"/>
          </p:nvPr>
        </p:nvSpPr>
        <p:spPr>
          <a:xfrm>
            <a:off x="790575" y="1371600"/>
            <a:ext cx="10582275" cy="403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800"/>
              <a:buNone/>
            </a:pPr>
            <a:r>
              <a:rPr lang="en-US" sz="2400"/>
              <a:t>During child birth, labor contractions stimulate the release of the hormone oxytocin, which cause more contractions, which leads to more released oxytocin culminating in delivery of the baby.</a:t>
            </a:r>
            <a:endParaRPr/>
          </a:p>
          <a:p>
            <a:pPr marL="0" lvl="0" indent="0" algn="l" rtl="0">
              <a:lnSpc>
                <a:spcPct val="100000"/>
              </a:lnSpc>
              <a:spcBef>
                <a:spcPts val="1200"/>
              </a:spcBef>
              <a:spcAft>
                <a:spcPts val="0"/>
              </a:spcAft>
              <a:buSzPts val="1800"/>
              <a:buNone/>
            </a:pPr>
            <a:r>
              <a:rPr lang="en-US" sz="2400"/>
              <a:t>Once the baby is delivered oxytocin is no longer released.</a:t>
            </a:r>
            <a:endParaRPr/>
          </a:p>
          <a:p>
            <a:pPr marL="0" lvl="0" indent="0" algn="l" rtl="0">
              <a:lnSpc>
                <a:spcPct val="100000"/>
              </a:lnSpc>
              <a:spcBef>
                <a:spcPts val="0"/>
              </a:spcBef>
              <a:spcAft>
                <a:spcPts val="0"/>
              </a:spcAft>
              <a:buSzPts val="1800"/>
              <a:buNone/>
            </a:pPr>
            <a:endParaRPr sz="2400"/>
          </a:p>
        </p:txBody>
      </p:sp>
      <p:sp>
        <p:nvSpPr>
          <p:cNvPr id="727" name="Google Shape;727;p76"/>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8" name="Google Shape;728;p76"/>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Positive Feedback Example</a:t>
            </a:r>
            <a:endParaRPr sz="1400" b="0" i="0" u="none" strike="noStrike" cap="none">
              <a:solidFill>
                <a:srgbClr val="000000"/>
              </a:solidFill>
              <a:latin typeface="Arial"/>
              <a:ea typeface="Arial"/>
              <a:cs typeface="Arial"/>
              <a:sym typeface="Arial"/>
            </a:endParaRPr>
          </a:p>
        </p:txBody>
      </p:sp>
      <p:pic>
        <p:nvPicPr>
          <p:cNvPr id="729" name="Google Shape;729;p76"/>
          <p:cNvPicPr preferRelativeResize="0"/>
          <p:nvPr/>
        </p:nvPicPr>
        <p:blipFill rotWithShape="1">
          <a:blip r:embed="rId3">
            <a:alphaModFix/>
          </a:blip>
          <a:srcRect/>
          <a:stretch/>
        </p:blipFill>
        <p:spPr>
          <a:xfrm>
            <a:off x="3790949" y="3580570"/>
            <a:ext cx="4605337" cy="28392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Feedback Needed!</a:t>
            </a:r>
            <a:endParaRPr/>
          </a:p>
        </p:txBody>
      </p:sp>
      <p:sp>
        <p:nvSpPr>
          <p:cNvPr id="736" name="Google Shape;736;p77"/>
          <p:cNvSpPr txBox="1">
            <a:spLocks noGrp="1"/>
          </p:cNvSpPr>
          <p:nvPr>
            <p:ph type="body" idx="1"/>
          </p:nvPr>
        </p:nvSpPr>
        <p:spPr>
          <a:xfrm>
            <a:off x="609601" y="1600200"/>
            <a:ext cx="4505324" cy="4524375"/>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Clr>
                <a:schemeClr val="dk1"/>
              </a:buClr>
              <a:buSzPts val="1800"/>
              <a:buChar char="•"/>
            </a:pPr>
            <a:r>
              <a:rPr lang="en-US"/>
              <a:t>Drop the descriptions in the correct place in the feedback loop.</a:t>
            </a:r>
            <a:endParaRPr/>
          </a:p>
          <a:p>
            <a:pPr marL="457200" lvl="0" indent="-342900" algn="l" rtl="0">
              <a:lnSpc>
                <a:spcPct val="100000"/>
              </a:lnSpc>
              <a:spcBef>
                <a:spcPts val="360"/>
              </a:spcBef>
              <a:spcAft>
                <a:spcPts val="0"/>
              </a:spcAft>
              <a:buClr>
                <a:schemeClr val="dk1"/>
              </a:buClr>
              <a:buSzPts val="1800"/>
              <a:buChar char="•"/>
            </a:pPr>
            <a:r>
              <a:rPr lang="en-US"/>
              <a:t>Select whether this is </a:t>
            </a:r>
            <a:r>
              <a:rPr lang="en-US" u="sng"/>
              <a:t>negative</a:t>
            </a:r>
            <a:r>
              <a:rPr lang="en-US"/>
              <a:t> or </a:t>
            </a:r>
            <a:r>
              <a:rPr lang="en-US" u="sng"/>
              <a:t>positive </a:t>
            </a:r>
            <a:r>
              <a:rPr lang="en-US"/>
              <a:t>feedback.</a:t>
            </a:r>
            <a:endParaRPr/>
          </a:p>
        </p:txBody>
      </p:sp>
      <p:grpSp>
        <p:nvGrpSpPr>
          <p:cNvPr id="737" name="Google Shape;737;p77"/>
          <p:cNvGrpSpPr/>
          <p:nvPr/>
        </p:nvGrpSpPr>
        <p:grpSpPr>
          <a:xfrm>
            <a:off x="5874490" y="1418953"/>
            <a:ext cx="4680625" cy="4483624"/>
            <a:chOff x="978640" y="1315"/>
            <a:chExt cx="4680625" cy="4483624"/>
          </a:xfrm>
        </p:grpSpPr>
        <p:sp>
          <p:nvSpPr>
            <p:cNvPr id="738" name="Google Shape;738;p77"/>
            <p:cNvSpPr/>
            <p:nvPr/>
          </p:nvSpPr>
          <p:spPr>
            <a:xfrm>
              <a:off x="2659926" y="1315"/>
              <a:ext cx="1353996" cy="1353996"/>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7"/>
            <p:cNvSpPr txBox="1"/>
            <p:nvPr/>
          </p:nvSpPr>
          <p:spPr>
            <a:xfrm>
              <a:off x="2858214" y="199603"/>
              <a:ext cx="957420" cy="95742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p77"/>
            <p:cNvSpPr/>
            <p:nvPr/>
          </p:nvSpPr>
          <p:spPr>
            <a:xfrm rot="2160000">
              <a:off x="3971211" y="1041538"/>
              <a:ext cx="360272"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7"/>
            <p:cNvSpPr txBox="1"/>
            <p:nvPr/>
          </p:nvSpPr>
          <p:spPr>
            <a:xfrm rot="2160000">
              <a:off x="3981532" y="1101168"/>
              <a:ext cx="252190"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42" name="Google Shape;742;p77"/>
            <p:cNvSpPr/>
            <p:nvPr/>
          </p:nvSpPr>
          <p:spPr>
            <a:xfrm>
              <a:off x="4305269" y="1196726"/>
              <a:ext cx="1353996" cy="1353996"/>
            </a:xfrm>
            <a:prstGeom prst="ellipse">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7"/>
            <p:cNvSpPr txBox="1"/>
            <p:nvPr/>
          </p:nvSpPr>
          <p:spPr>
            <a:xfrm>
              <a:off x="4503557" y="1395014"/>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chemeClr val="lt1"/>
                </a:solidFill>
                <a:latin typeface="Arial"/>
                <a:ea typeface="Arial"/>
                <a:cs typeface="Arial"/>
                <a:sym typeface="Arial"/>
              </a:endParaRPr>
            </a:p>
          </p:txBody>
        </p:sp>
        <p:sp>
          <p:nvSpPr>
            <p:cNvPr id="744" name="Google Shape;744;p77"/>
            <p:cNvSpPr/>
            <p:nvPr/>
          </p:nvSpPr>
          <p:spPr>
            <a:xfrm rot="6480000">
              <a:off x="4491050" y="2602649"/>
              <a:ext cx="360272"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7"/>
            <p:cNvSpPr txBox="1"/>
            <p:nvPr/>
          </p:nvSpPr>
          <p:spPr>
            <a:xfrm rot="-4320000">
              <a:off x="4561791" y="2642648"/>
              <a:ext cx="252190"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46" name="Google Shape;746;p77"/>
            <p:cNvSpPr/>
            <p:nvPr/>
          </p:nvSpPr>
          <p:spPr>
            <a:xfrm>
              <a:off x="3676804" y="3130943"/>
              <a:ext cx="1353996" cy="1353996"/>
            </a:xfrm>
            <a:prstGeom prst="ellipse">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7"/>
            <p:cNvSpPr txBox="1"/>
            <p:nvPr/>
          </p:nvSpPr>
          <p:spPr>
            <a:xfrm>
              <a:off x="3875092" y="3329231"/>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rgbClr val="D8D8D8"/>
                </a:solidFill>
                <a:latin typeface="Arial"/>
                <a:ea typeface="Arial"/>
                <a:cs typeface="Arial"/>
                <a:sym typeface="Arial"/>
              </a:endParaRPr>
            </a:p>
          </p:txBody>
        </p:sp>
        <p:sp>
          <p:nvSpPr>
            <p:cNvPr id="748" name="Google Shape;748;p77"/>
            <p:cNvSpPr/>
            <p:nvPr/>
          </p:nvSpPr>
          <p:spPr>
            <a:xfrm rot="10800000">
              <a:off x="3166985" y="3579454"/>
              <a:ext cx="360272"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7"/>
            <p:cNvSpPr txBox="1"/>
            <p:nvPr/>
          </p:nvSpPr>
          <p:spPr>
            <a:xfrm>
              <a:off x="3275067" y="3670849"/>
              <a:ext cx="252190"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50" name="Google Shape;750;p77"/>
            <p:cNvSpPr/>
            <p:nvPr/>
          </p:nvSpPr>
          <p:spPr>
            <a:xfrm>
              <a:off x="1643048" y="3130943"/>
              <a:ext cx="1353996" cy="1353996"/>
            </a:xfrm>
            <a:prstGeom prst="ellipse">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7"/>
            <p:cNvSpPr txBox="1"/>
            <p:nvPr/>
          </p:nvSpPr>
          <p:spPr>
            <a:xfrm>
              <a:off x="1841336" y="3329231"/>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chemeClr val="lt1"/>
                </a:solidFill>
                <a:latin typeface="Arial"/>
                <a:ea typeface="Arial"/>
                <a:cs typeface="Arial"/>
                <a:sym typeface="Arial"/>
              </a:endParaRPr>
            </a:p>
          </p:txBody>
        </p:sp>
        <p:sp>
          <p:nvSpPr>
            <p:cNvPr id="752" name="Google Shape;752;p77"/>
            <p:cNvSpPr/>
            <p:nvPr/>
          </p:nvSpPr>
          <p:spPr>
            <a:xfrm rot="-6536188">
              <a:off x="1807476" y="2621014"/>
              <a:ext cx="367483"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7"/>
            <p:cNvSpPr txBox="1"/>
            <p:nvPr/>
          </p:nvSpPr>
          <p:spPr>
            <a:xfrm rot="4263812">
              <a:off x="1880487" y="2764548"/>
              <a:ext cx="257238"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54" name="Google Shape;754;p77"/>
            <p:cNvSpPr/>
            <p:nvPr/>
          </p:nvSpPr>
          <p:spPr>
            <a:xfrm>
              <a:off x="978640" y="1194387"/>
              <a:ext cx="1353996" cy="1353996"/>
            </a:xfrm>
            <a:prstGeom prst="ellipse">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7"/>
            <p:cNvSpPr txBox="1"/>
            <p:nvPr/>
          </p:nvSpPr>
          <p:spPr>
            <a:xfrm>
              <a:off x="1176928" y="1392675"/>
              <a:ext cx="957420" cy="957420"/>
            </a:xfrm>
            <a:prstGeom prst="rect">
              <a:avLst/>
            </a:prstGeom>
            <a:noFill/>
            <a:ln>
              <a:noFill/>
            </a:ln>
          </p:spPr>
          <p:txBody>
            <a:bodyPr spcFirstLastPara="1" wrap="square" lIns="77450" tIns="77450" rIns="77450" bIns="77450" anchor="ctr" anchorCtr="0">
              <a:noAutofit/>
            </a:bodyPr>
            <a:lstStyle/>
            <a:p>
              <a:pPr marL="0" marR="0" lvl="0" indent="0" algn="ctr" rtl="0">
                <a:lnSpc>
                  <a:spcPct val="90000"/>
                </a:lnSpc>
                <a:spcBef>
                  <a:spcPts val="0"/>
                </a:spcBef>
                <a:spcAft>
                  <a:spcPts val="0"/>
                </a:spcAft>
                <a:buClr>
                  <a:srgbClr val="000000"/>
                </a:buClr>
                <a:buSzPts val="6100"/>
                <a:buFont typeface="Arial"/>
                <a:buNone/>
              </a:pPr>
              <a:endParaRPr sz="6100" b="0" i="0" u="none" strike="noStrike" cap="none">
                <a:solidFill>
                  <a:schemeClr val="lt1"/>
                </a:solidFill>
                <a:latin typeface="Arial"/>
                <a:ea typeface="Arial"/>
                <a:cs typeface="Arial"/>
                <a:sym typeface="Arial"/>
              </a:endParaRPr>
            </a:p>
          </p:txBody>
        </p:sp>
        <p:sp>
          <p:nvSpPr>
            <p:cNvPr id="756" name="Google Shape;756;p77"/>
            <p:cNvSpPr/>
            <p:nvPr/>
          </p:nvSpPr>
          <p:spPr>
            <a:xfrm rot="-2121614">
              <a:off x="2300114" y="1052505"/>
              <a:ext cx="375023" cy="456973"/>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7"/>
            <p:cNvSpPr txBox="1"/>
            <p:nvPr/>
          </p:nvSpPr>
          <p:spPr>
            <a:xfrm rot="-2121614">
              <a:off x="2310491" y="1176455"/>
              <a:ext cx="262516" cy="27418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grpSp>
      <p:sp>
        <p:nvSpPr>
          <p:cNvPr id="758" name="Google Shape;758;p77"/>
          <p:cNvSpPr txBox="1"/>
          <p:nvPr/>
        </p:nvSpPr>
        <p:spPr>
          <a:xfrm>
            <a:off x="7572374" y="2792676"/>
            <a:ext cx="1450975" cy="461665"/>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After eating your blood sugar rises.</a:t>
            </a:r>
            <a:endParaRPr sz="1400" b="0" i="0" u="none" strike="noStrike" cap="none">
              <a:solidFill>
                <a:srgbClr val="000000"/>
              </a:solidFill>
              <a:latin typeface="Arial"/>
              <a:ea typeface="Arial"/>
              <a:cs typeface="Arial"/>
              <a:sym typeface="Arial"/>
            </a:endParaRPr>
          </a:p>
        </p:txBody>
      </p:sp>
      <p:sp>
        <p:nvSpPr>
          <p:cNvPr id="759" name="Google Shape;759;p77"/>
          <p:cNvSpPr txBox="1"/>
          <p:nvPr/>
        </p:nvSpPr>
        <p:spPr>
          <a:xfrm>
            <a:off x="8070850" y="5975124"/>
            <a:ext cx="3016250" cy="461665"/>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Insulin enables the liver to take up glucose and store it as glycogen.</a:t>
            </a:r>
            <a:endParaRPr sz="1400" b="0" i="0" u="none" strike="noStrike" cap="none">
              <a:solidFill>
                <a:srgbClr val="000000"/>
              </a:solidFill>
              <a:latin typeface="Arial"/>
              <a:ea typeface="Arial"/>
              <a:cs typeface="Arial"/>
              <a:sym typeface="Arial"/>
            </a:endParaRPr>
          </a:p>
        </p:txBody>
      </p:sp>
      <p:sp>
        <p:nvSpPr>
          <p:cNvPr id="760" name="Google Shape;760;p77"/>
          <p:cNvSpPr txBox="1"/>
          <p:nvPr/>
        </p:nvSpPr>
        <p:spPr>
          <a:xfrm>
            <a:off x="9989345" y="4007102"/>
            <a:ext cx="1990725" cy="830997"/>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In response to higher glucose levels, the pancreas releases insulin into the blood.</a:t>
            </a:r>
            <a:endParaRPr sz="1400" b="0" i="0" u="none" strike="noStrike" cap="none">
              <a:solidFill>
                <a:srgbClr val="000000"/>
              </a:solidFill>
              <a:latin typeface="Arial"/>
              <a:ea typeface="Arial"/>
              <a:cs typeface="Arial"/>
              <a:sym typeface="Arial"/>
            </a:endParaRPr>
          </a:p>
        </p:txBody>
      </p:sp>
      <p:sp>
        <p:nvSpPr>
          <p:cNvPr id="761" name="Google Shape;761;p77"/>
          <p:cNvSpPr txBox="1"/>
          <p:nvPr/>
        </p:nvSpPr>
        <p:spPr>
          <a:xfrm>
            <a:off x="4279898" y="5624790"/>
            <a:ext cx="2365375" cy="461665"/>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Homeostasis! Your blood sugar is within a normal range.</a:t>
            </a:r>
            <a:endParaRPr sz="1400" b="0" i="0" u="none" strike="noStrike" cap="none">
              <a:solidFill>
                <a:srgbClr val="000000"/>
              </a:solidFill>
              <a:latin typeface="Arial"/>
              <a:ea typeface="Arial"/>
              <a:cs typeface="Arial"/>
              <a:sym typeface="Arial"/>
            </a:endParaRPr>
          </a:p>
        </p:txBody>
      </p:sp>
      <p:sp>
        <p:nvSpPr>
          <p:cNvPr id="762" name="Google Shape;762;p77"/>
          <p:cNvSpPr txBox="1"/>
          <p:nvPr/>
        </p:nvSpPr>
        <p:spPr>
          <a:xfrm>
            <a:off x="4638674" y="4007102"/>
            <a:ext cx="1954213" cy="646331"/>
          </a:xfrm>
          <a:prstGeom prst="rect">
            <a:avLst/>
          </a:prstGeom>
          <a:noFill/>
          <a:ln w="9525" cap="flat" cmpd="sng">
            <a:solidFill>
              <a:srgbClr val="93B3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Time for lunch! You have low blood sugar (glucose).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8"/>
          <p:cNvSpPr txBox="1">
            <a:spLocks noGrp="1"/>
          </p:cNvSpPr>
          <p:nvPr>
            <p:ph type="body" idx="1"/>
          </p:nvPr>
        </p:nvSpPr>
        <p:spPr>
          <a:xfrm>
            <a:off x="571500" y="1600200"/>
            <a:ext cx="7051431" cy="495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800"/>
              <a:buNone/>
            </a:pPr>
            <a:r>
              <a:rPr lang="en-US" sz="2800" dirty="0"/>
              <a:t>When a variable becomes imbalanced and our control centers cannot maintain homeostasis, disease or death can occur. </a:t>
            </a:r>
            <a:endParaRPr dirty="0"/>
          </a:p>
          <a:p>
            <a:pPr marL="0" lvl="0" indent="0" algn="l" rtl="0">
              <a:lnSpc>
                <a:spcPct val="100000"/>
              </a:lnSpc>
              <a:spcBef>
                <a:spcPts val="1200"/>
              </a:spcBef>
              <a:spcAft>
                <a:spcPts val="0"/>
              </a:spcAft>
              <a:buSzPts val="1800"/>
              <a:buNone/>
            </a:pPr>
            <a:r>
              <a:rPr lang="en-US" sz="2800" dirty="0"/>
              <a:t>These imbalances are called a </a:t>
            </a:r>
            <a:r>
              <a:rPr lang="en-US" sz="2800" b="1" dirty="0"/>
              <a:t>homeostatic imbalance.</a:t>
            </a:r>
            <a:endParaRPr dirty="0"/>
          </a:p>
          <a:p>
            <a:pPr marL="0" lvl="0" indent="0" algn="l" rtl="0">
              <a:lnSpc>
                <a:spcPct val="100000"/>
              </a:lnSpc>
              <a:spcBef>
                <a:spcPts val="1200"/>
              </a:spcBef>
              <a:spcAft>
                <a:spcPts val="0"/>
              </a:spcAft>
              <a:buSzPts val="1800"/>
              <a:buNone/>
            </a:pPr>
            <a:r>
              <a:rPr lang="en-US" sz="2800" dirty="0"/>
              <a:t>Common diseases that occur due to homeostatic imbalance are diabetes, dehydration, and hypo/hyperglycemia. </a:t>
            </a:r>
            <a:endParaRPr dirty="0"/>
          </a:p>
          <a:p>
            <a:pPr marL="0" lvl="0" indent="0" algn="l" rtl="0">
              <a:lnSpc>
                <a:spcPct val="100000"/>
              </a:lnSpc>
              <a:spcBef>
                <a:spcPts val="1200"/>
              </a:spcBef>
              <a:spcAft>
                <a:spcPts val="0"/>
              </a:spcAft>
              <a:buSzPts val="1800"/>
              <a:buNone/>
            </a:pPr>
            <a:endParaRPr sz="2800" dirty="0"/>
          </a:p>
        </p:txBody>
      </p:sp>
      <p:sp>
        <p:nvSpPr>
          <p:cNvPr id="769" name="Google Shape;769;p7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p78"/>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Arial"/>
                <a:ea typeface="Arial"/>
                <a:cs typeface="Arial"/>
                <a:sym typeface="Arial"/>
              </a:rPr>
              <a:t>Homeostatic Imbalance</a:t>
            </a:r>
            <a:endParaRPr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7622931" y="2556729"/>
            <a:ext cx="4053254" cy="3039941"/>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8"/>
          <p:cNvSpPr txBox="1">
            <a:spLocks noGrp="1"/>
          </p:cNvSpPr>
          <p:nvPr>
            <p:ph type="body" idx="1"/>
          </p:nvPr>
        </p:nvSpPr>
        <p:spPr>
          <a:xfrm>
            <a:off x="1524000" y="1600200"/>
            <a:ext cx="9144000" cy="495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200"/>
              </a:spcBef>
              <a:spcAft>
                <a:spcPts val="0"/>
              </a:spcAft>
              <a:buSzPts val="1800"/>
              <a:buNone/>
            </a:pPr>
            <a:r>
              <a:rPr lang="en-US" sz="2800" dirty="0" smtClean="0"/>
              <a:t>Consider the last time you were sick, anxious, or stressed. How did your organs and organ systems respond to this imbalance? What might have happened if they were not functioning properly?</a:t>
            </a:r>
            <a:endParaRPr dirty="0"/>
          </a:p>
          <a:p>
            <a:pPr marL="0" lvl="0" indent="0" algn="l" rtl="0">
              <a:lnSpc>
                <a:spcPct val="100000"/>
              </a:lnSpc>
              <a:spcBef>
                <a:spcPts val="1200"/>
              </a:spcBef>
              <a:spcAft>
                <a:spcPts val="0"/>
              </a:spcAft>
              <a:buSzPts val="1800"/>
              <a:buNone/>
            </a:pPr>
            <a:endParaRPr sz="2800" dirty="0"/>
          </a:p>
        </p:txBody>
      </p:sp>
      <p:sp>
        <p:nvSpPr>
          <p:cNvPr id="769" name="Google Shape;769;p78"/>
          <p:cNvSpPr/>
          <p:nvPr/>
        </p:nvSpPr>
        <p:spPr>
          <a:xfrm>
            <a:off x="1524000" y="0"/>
            <a:ext cx="9144000" cy="1092314"/>
          </a:xfrm>
          <a:prstGeom prst="rect">
            <a:avLst/>
          </a:prstGeom>
          <a:solidFill>
            <a:srgbClr val="92CCDC"/>
          </a:solidFill>
          <a:ln w="2540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0" name="Google Shape;770;p78"/>
          <p:cNvSpPr txBox="1"/>
          <p:nvPr/>
        </p:nvSpPr>
        <p:spPr>
          <a:xfrm>
            <a:off x="1981200" y="0"/>
            <a:ext cx="82296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smtClean="0">
                <a:solidFill>
                  <a:schemeClr val="dk1"/>
                </a:solidFill>
                <a:latin typeface="Arial"/>
                <a:ea typeface="Arial"/>
                <a:cs typeface="Arial"/>
                <a:sym typeface="Arial"/>
              </a:rPr>
              <a:t>Think About It</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5197642" y="3476124"/>
            <a:ext cx="5470358" cy="3077076"/>
          </a:xfrm>
          <a:prstGeom prst="rect">
            <a:avLst/>
          </a:prstGeom>
        </p:spPr>
      </p:pic>
    </p:spTree>
    <p:extLst>
      <p:ext uri="{BB962C8B-B14F-4D97-AF65-F5344CB8AC3E}">
        <p14:creationId xmlns:p14="http://schemas.microsoft.com/office/powerpoint/2010/main" val="2035561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ctrTitle"/>
          </p:nvPr>
        </p:nvSpPr>
        <p:spPr>
          <a:xfrm>
            <a:off x="914400" y="368533"/>
            <a:ext cx="103632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t>Watch This!</a:t>
            </a:r>
            <a:endParaRPr/>
          </a:p>
        </p:txBody>
      </p:sp>
      <p:pic>
        <p:nvPicPr>
          <p:cNvPr id="144" name="Google Shape;144;p18"/>
          <p:cNvPicPr preferRelativeResize="0"/>
          <p:nvPr/>
        </p:nvPicPr>
        <p:blipFill rotWithShape="1">
          <a:blip r:embed="rId3">
            <a:alphaModFix/>
          </a:blip>
          <a:srcRect/>
          <a:stretch/>
        </p:blipFill>
        <p:spPr>
          <a:xfrm>
            <a:off x="3810000" y="2143125"/>
            <a:ext cx="4572000" cy="2571750"/>
          </a:xfrm>
          <a:prstGeom prst="rect">
            <a:avLst/>
          </a:prstGeom>
          <a:noFill/>
          <a:ln>
            <a:noFill/>
          </a:ln>
        </p:spPr>
      </p:pic>
      <p:sp>
        <p:nvSpPr>
          <p:cNvPr id="2" name="Rectangle 1"/>
          <p:cNvSpPr/>
          <p:nvPr/>
        </p:nvSpPr>
        <p:spPr>
          <a:xfrm>
            <a:off x="3126761" y="5262173"/>
            <a:ext cx="5586786" cy="307777"/>
          </a:xfrm>
          <a:prstGeom prst="rect">
            <a:avLst/>
          </a:prstGeom>
        </p:spPr>
        <p:txBody>
          <a:bodyPr wrap="none">
            <a:spAutoFit/>
          </a:bodyPr>
          <a:lstStyle/>
          <a:p>
            <a:pPr marL="457200" lvl="0" indent="-228600">
              <a:buSzPts val="1400"/>
            </a:pPr>
            <a:r>
              <a:rPr lang="en-US" dirty="0"/>
              <a:t>YouTube link: </a:t>
            </a:r>
            <a:r>
              <a:rPr lang="en-US" dirty="0">
                <a:hlinkClick r:id="rId4"/>
              </a:rPr>
              <a:t>https://</a:t>
            </a:r>
            <a:r>
              <a:rPr lang="en-US" dirty="0" smtClean="0">
                <a:hlinkClick r:id="rId4"/>
              </a:rPr>
              <a:t>www.youtube.com/watch?v=o3yFSOeB5c4</a:t>
            </a:r>
            <a:r>
              <a:rPr lang="en-US" dirty="0" smtClean="0"/>
              <a:t>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3657600" y="-9144"/>
            <a:ext cx="5029201"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Garamond"/>
                <a:ea typeface="Garamond"/>
                <a:cs typeface="Garamond"/>
                <a:sym typeface="Garamond"/>
              </a:rPr>
              <a:t>The Brain</a:t>
            </a:r>
            <a:endParaRPr/>
          </a:p>
        </p:txBody>
      </p:sp>
      <p:sp>
        <p:nvSpPr>
          <p:cNvPr id="151" name="Google Shape;151;p19"/>
          <p:cNvSpPr txBox="1">
            <a:spLocks noGrp="1"/>
          </p:cNvSpPr>
          <p:nvPr>
            <p:ph type="body" idx="1"/>
          </p:nvPr>
        </p:nvSpPr>
        <p:spPr>
          <a:xfrm>
            <a:off x="790575" y="1219201"/>
            <a:ext cx="10715625" cy="15638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2960">
                <a:latin typeface="Garamond"/>
                <a:ea typeface="Garamond"/>
                <a:cs typeface="Garamond"/>
                <a:sym typeface="Garamond"/>
              </a:rPr>
              <a:t>Your brain coordinates all of the body’s activities. </a:t>
            </a:r>
            <a:endParaRPr/>
          </a:p>
          <a:p>
            <a:pPr marL="0" lvl="0" indent="0" algn="l" rtl="0">
              <a:lnSpc>
                <a:spcPct val="100000"/>
              </a:lnSpc>
              <a:spcBef>
                <a:spcPts val="360"/>
              </a:spcBef>
              <a:spcAft>
                <a:spcPts val="0"/>
              </a:spcAft>
              <a:buSzPts val="1800"/>
              <a:buNone/>
            </a:pPr>
            <a:r>
              <a:rPr lang="en-US" sz="2960">
                <a:latin typeface="Garamond"/>
                <a:ea typeface="Garamond"/>
                <a:cs typeface="Garamond"/>
                <a:sym typeface="Garamond"/>
              </a:rPr>
              <a:t>It is divided into two hemispheres (or halves) that have </a:t>
            </a:r>
            <a:r>
              <a:rPr lang="en-US" sz="2960" b="1">
                <a:latin typeface="Garamond"/>
                <a:ea typeface="Garamond"/>
                <a:cs typeface="Garamond"/>
                <a:sym typeface="Garamond"/>
              </a:rPr>
              <a:t>contralaterality</a:t>
            </a:r>
            <a:r>
              <a:rPr lang="en-US" sz="2960" i="1">
                <a:latin typeface="Garamond"/>
                <a:ea typeface="Garamond"/>
                <a:cs typeface="Garamond"/>
                <a:sym typeface="Garamond"/>
              </a:rPr>
              <a:t> = contra</a:t>
            </a:r>
            <a:r>
              <a:rPr lang="en-US" sz="2960">
                <a:latin typeface="Garamond"/>
                <a:ea typeface="Garamond"/>
                <a:cs typeface="Garamond"/>
                <a:sym typeface="Garamond"/>
              </a:rPr>
              <a:t> – opposite, </a:t>
            </a:r>
            <a:r>
              <a:rPr lang="en-US" sz="2960" i="1">
                <a:latin typeface="Garamond"/>
                <a:ea typeface="Garamond"/>
                <a:cs typeface="Garamond"/>
                <a:sym typeface="Garamond"/>
              </a:rPr>
              <a:t>lateral</a:t>
            </a:r>
            <a:r>
              <a:rPr lang="en-US" sz="2960">
                <a:latin typeface="Garamond"/>
                <a:ea typeface="Garamond"/>
                <a:cs typeface="Garamond"/>
                <a:sym typeface="Garamond"/>
              </a:rPr>
              <a:t> – side</a:t>
            </a:r>
            <a:endParaRPr/>
          </a:p>
        </p:txBody>
      </p:sp>
      <p:pic>
        <p:nvPicPr>
          <p:cNvPr id="152" name="Google Shape;152;p19" descr="http://createsubliminalmessages.com/wp-content/uploads/2009/12/left-and-right-brain-hemispheres.png"/>
          <p:cNvPicPr preferRelativeResize="0"/>
          <p:nvPr/>
        </p:nvPicPr>
        <p:blipFill rotWithShape="1">
          <a:blip r:embed="rId3">
            <a:alphaModFix/>
          </a:blip>
          <a:srcRect/>
          <a:stretch/>
        </p:blipFill>
        <p:spPr>
          <a:xfrm>
            <a:off x="4695444" y="3276600"/>
            <a:ext cx="2647950" cy="2924176"/>
          </a:xfrm>
          <a:prstGeom prst="rect">
            <a:avLst/>
          </a:prstGeom>
          <a:noFill/>
          <a:ln>
            <a:noFill/>
          </a:ln>
        </p:spPr>
      </p:pic>
      <p:sp>
        <p:nvSpPr>
          <p:cNvPr id="153" name="Google Shape;153;p19"/>
          <p:cNvSpPr txBox="1"/>
          <p:nvPr/>
        </p:nvSpPr>
        <p:spPr>
          <a:xfrm>
            <a:off x="7239000" y="3925432"/>
            <a:ext cx="2895600" cy="224676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and the right half of your brain controls the left side of your body.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aramond"/>
              <a:ea typeface="Garamond"/>
              <a:cs typeface="Garamond"/>
              <a:sym typeface="Garamond"/>
            </a:endParaRPr>
          </a:p>
        </p:txBody>
      </p:sp>
      <p:sp>
        <p:nvSpPr>
          <p:cNvPr id="154" name="Google Shape;154;p19"/>
          <p:cNvSpPr txBox="1"/>
          <p:nvPr/>
        </p:nvSpPr>
        <p:spPr>
          <a:xfrm>
            <a:off x="1752600" y="3962401"/>
            <a:ext cx="3073908" cy="22467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The left half of your brain controls the right side of your body…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aramond"/>
              <a:ea typeface="Garamond"/>
              <a:cs typeface="Garamond"/>
              <a:sym typeface="Garamond"/>
            </a:endParaRPr>
          </a:p>
        </p:txBody>
      </p:sp>
      <p:cxnSp>
        <p:nvCxnSpPr>
          <p:cNvPr id="155" name="Google Shape;155;p19"/>
          <p:cNvCxnSpPr/>
          <p:nvPr/>
        </p:nvCxnSpPr>
        <p:spPr>
          <a:xfrm rot="10800000">
            <a:off x="4314444" y="3276600"/>
            <a:ext cx="838200" cy="685800"/>
          </a:xfrm>
          <a:prstGeom prst="straightConnector1">
            <a:avLst/>
          </a:prstGeom>
          <a:noFill/>
          <a:ln w="22225" cap="flat" cmpd="sng">
            <a:solidFill>
              <a:schemeClr val="dk1"/>
            </a:solidFill>
            <a:prstDash val="solid"/>
            <a:round/>
            <a:headEnd type="none" w="sm" len="sm"/>
            <a:tailEnd type="none" w="sm" len="sm"/>
          </a:ln>
        </p:spPr>
      </p:cxnSp>
      <p:cxnSp>
        <p:nvCxnSpPr>
          <p:cNvPr id="156" name="Google Shape;156;p19"/>
          <p:cNvCxnSpPr/>
          <p:nvPr/>
        </p:nvCxnSpPr>
        <p:spPr>
          <a:xfrm rot="10800000" flipH="1">
            <a:off x="6829044" y="3276600"/>
            <a:ext cx="714756" cy="685800"/>
          </a:xfrm>
          <a:prstGeom prst="straightConnector1">
            <a:avLst/>
          </a:prstGeom>
          <a:noFill/>
          <a:ln w="22225" cap="flat" cmpd="sng">
            <a:solidFill>
              <a:schemeClr val="dk1"/>
            </a:solidFill>
            <a:prstDash val="solid"/>
            <a:round/>
            <a:headEnd type="none" w="sm" len="sm"/>
            <a:tailEnd type="none" w="sm" len="sm"/>
          </a:ln>
        </p:spPr>
      </p:cxnSp>
      <p:sp>
        <p:nvSpPr>
          <p:cNvPr id="157" name="Google Shape;157;p19"/>
          <p:cNvSpPr txBox="1"/>
          <p:nvPr/>
        </p:nvSpPr>
        <p:spPr>
          <a:xfrm>
            <a:off x="2883760" y="2783039"/>
            <a:ext cx="176139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Left half</a:t>
            </a:r>
            <a:endParaRPr sz="1400" b="0" i="0" u="none" strike="noStrike" cap="none">
              <a:solidFill>
                <a:srgbClr val="000000"/>
              </a:solidFill>
              <a:latin typeface="Arial"/>
              <a:ea typeface="Arial"/>
              <a:cs typeface="Arial"/>
              <a:sym typeface="Arial"/>
            </a:endParaRPr>
          </a:p>
        </p:txBody>
      </p:sp>
      <p:sp>
        <p:nvSpPr>
          <p:cNvPr id="158" name="Google Shape;158;p19"/>
          <p:cNvSpPr txBox="1"/>
          <p:nvPr/>
        </p:nvSpPr>
        <p:spPr>
          <a:xfrm>
            <a:off x="7438644" y="2768026"/>
            <a:ext cx="198120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Garamond"/>
                <a:ea typeface="Garamond"/>
                <a:cs typeface="Garamond"/>
                <a:sym typeface="Garamond"/>
              </a:rPr>
              <a:t>Right half</a:t>
            </a:r>
            <a:endParaRPr sz="1400" b="0" i="0" u="none" strike="noStrike" cap="none">
              <a:solidFill>
                <a:srgbClr val="000000"/>
              </a:solidFill>
              <a:latin typeface="Arial"/>
              <a:ea typeface="Arial"/>
              <a:cs typeface="Arial"/>
              <a:sym typeface="Arial"/>
            </a:endParaRPr>
          </a:p>
        </p:txBody>
      </p:sp>
      <p:cxnSp>
        <p:nvCxnSpPr>
          <p:cNvPr id="159" name="Google Shape;159;p19"/>
          <p:cNvCxnSpPr/>
          <p:nvPr/>
        </p:nvCxnSpPr>
        <p:spPr>
          <a:xfrm>
            <a:off x="1524000" y="1066800"/>
            <a:ext cx="9144000"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0"/>
          <p:cNvPicPr preferRelativeResize="0">
            <a:picLocks noGrp="1"/>
          </p:cNvPicPr>
          <p:nvPr>
            <p:ph type="body" idx="1"/>
          </p:nvPr>
        </p:nvPicPr>
        <p:blipFill rotWithShape="1">
          <a:blip r:embed="rId3">
            <a:alphaModFix/>
          </a:blip>
          <a:srcRect/>
          <a:stretch/>
        </p:blipFill>
        <p:spPr>
          <a:xfrm>
            <a:off x="4590288" y="3052702"/>
            <a:ext cx="2590800" cy="2009775"/>
          </a:xfrm>
          <a:prstGeom prst="rect">
            <a:avLst/>
          </a:prstGeom>
          <a:noFill/>
          <a:ln>
            <a:noFill/>
          </a:ln>
        </p:spPr>
      </p:pic>
      <p:cxnSp>
        <p:nvCxnSpPr>
          <p:cNvPr id="166" name="Google Shape;166;p20"/>
          <p:cNvCxnSpPr/>
          <p:nvPr/>
        </p:nvCxnSpPr>
        <p:spPr>
          <a:xfrm>
            <a:off x="8029575" y="4816213"/>
            <a:ext cx="2381250" cy="18990"/>
          </a:xfrm>
          <a:prstGeom prst="straightConnector1">
            <a:avLst/>
          </a:prstGeom>
          <a:noFill/>
          <a:ln w="25400" cap="flat" cmpd="sng">
            <a:solidFill>
              <a:srgbClr val="4FB7A6"/>
            </a:solidFill>
            <a:prstDash val="solid"/>
            <a:round/>
            <a:headEnd type="none" w="sm" len="sm"/>
            <a:tailEnd type="none" w="sm" len="sm"/>
          </a:ln>
        </p:spPr>
      </p:cxnSp>
      <p:cxnSp>
        <p:nvCxnSpPr>
          <p:cNvPr id="167" name="Google Shape;167;p20"/>
          <p:cNvCxnSpPr/>
          <p:nvPr/>
        </p:nvCxnSpPr>
        <p:spPr>
          <a:xfrm rot="10800000">
            <a:off x="1626108" y="5334046"/>
            <a:ext cx="2479548" cy="0"/>
          </a:xfrm>
          <a:prstGeom prst="straightConnector1">
            <a:avLst/>
          </a:prstGeom>
          <a:noFill/>
          <a:ln w="25400" cap="flat" cmpd="sng">
            <a:solidFill>
              <a:srgbClr val="953734">
                <a:alpha val="76470"/>
              </a:srgbClr>
            </a:solidFill>
            <a:prstDash val="solid"/>
            <a:round/>
            <a:headEnd type="none" w="sm" len="sm"/>
            <a:tailEnd type="none" w="sm" len="sm"/>
          </a:ln>
        </p:spPr>
      </p:cxnSp>
      <p:sp>
        <p:nvSpPr>
          <p:cNvPr id="168" name="Google Shape;168;p20"/>
          <p:cNvSpPr txBox="1"/>
          <p:nvPr/>
        </p:nvSpPr>
        <p:spPr>
          <a:xfrm>
            <a:off x="7924800" y="4406489"/>
            <a:ext cx="2819400"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4. Occipital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Vision</a:t>
            </a:r>
            <a:endParaRPr sz="1400" b="0" i="0" u="none" strike="noStrike" cap="none">
              <a:solidFill>
                <a:srgbClr val="000000"/>
              </a:solidFill>
              <a:latin typeface="Arial"/>
              <a:ea typeface="Arial"/>
              <a:cs typeface="Arial"/>
              <a:sym typeface="Arial"/>
            </a:endParaRPr>
          </a:p>
        </p:txBody>
      </p:sp>
      <p:sp>
        <p:nvSpPr>
          <p:cNvPr id="169" name="Google Shape;169;p20"/>
          <p:cNvSpPr txBox="1"/>
          <p:nvPr/>
        </p:nvSpPr>
        <p:spPr>
          <a:xfrm>
            <a:off x="1524000" y="4919292"/>
            <a:ext cx="2700528"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3. Temporal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Hearing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Understanding language</a:t>
            </a:r>
            <a:endParaRPr sz="1400" b="0" i="0" u="none" strike="noStrike" cap="none">
              <a:solidFill>
                <a:srgbClr val="000000"/>
              </a:solidFill>
              <a:latin typeface="Arial"/>
              <a:ea typeface="Arial"/>
              <a:cs typeface="Arial"/>
              <a:sym typeface="Arial"/>
            </a:endParaRPr>
          </a:p>
          <a:p>
            <a:pPr marL="285750" marR="0" lvl="0" indent="-232409" algn="l" rtl="0">
              <a:lnSpc>
                <a:spcPct val="100000"/>
              </a:lnSpc>
              <a:spcBef>
                <a:spcPts val="0"/>
              </a:spcBef>
              <a:spcAft>
                <a:spcPts val="0"/>
              </a:spcAft>
              <a:buClr>
                <a:srgbClr val="000000"/>
              </a:buClr>
              <a:buSzPts val="840"/>
              <a:buFont typeface="Noto Sans Symbols"/>
              <a:buNone/>
            </a:pPr>
            <a:endParaRPr sz="1400" b="0" i="0" u="none" strike="noStrike" cap="none">
              <a:solidFill>
                <a:srgbClr val="000000"/>
              </a:solidFill>
              <a:latin typeface="Garamond"/>
              <a:ea typeface="Garamond"/>
              <a:cs typeface="Garamond"/>
              <a:sym typeface="Garamond"/>
            </a:endParaRPr>
          </a:p>
        </p:txBody>
      </p:sp>
      <p:sp>
        <p:nvSpPr>
          <p:cNvPr id="170" name="Google Shape;170;p20"/>
          <p:cNvSpPr txBox="1"/>
          <p:nvPr/>
        </p:nvSpPr>
        <p:spPr>
          <a:xfrm>
            <a:off x="1524000" y="2133647"/>
            <a:ext cx="2886456"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1. Frontal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Personality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Speaking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Making plans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Reasoning / Logic</a:t>
            </a:r>
            <a:endParaRPr sz="1400" b="0" i="0" u="none" strike="noStrike" cap="none">
              <a:solidFill>
                <a:srgbClr val="000000"/>
              </a:solidFill>
              <a:latin typeface="Arial"/>
              <a:ea typeface="Arial"/>
              <a:cs typeface="Arial"/>
              <a:sym typeface="Arial"/>
            </a:endParaRPr>
          </a:p>
        </p:txBody>
      </p:sp>
      <p:sp>
        <p:nvSpPr>
          <p:cNvPr id="171" name="Google Shape;171;p20"/>
          <p:cNvSpPr txBox="1"/>
          <p:nvPr/>
        </p:nvSpPr>
        <p:spPr>
          <a:xfrm>
            <a:off x="7711440" y="2152744"/>
            <a:ext cx="2699385"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Garamond"/>
                <a:ea typeface="Garamond"/>
                <a:cs typeface="Garamond"/>
                <a:sym typeface="Garamond"/>
              </a:rPr>
              <a:t>2. Parietal Lobe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Sense of touch</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Map of the body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Movement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840"/>
              <a:buFont typeface="Noto Sans Symbols"/>
              <a:buChar char="▪"/>
            </a:pPr>
            <a:r>
              <a:rPr lang="en-US" sz="1400" b="0" i="0" u="none" strike="noStrike" cap="none">
                <a:solidFill>
                  <a:srgbClr val="000000"/>
                </a:solidFill>
                <a:latin typeface="Garamond"/>
                <a:ea typeface="Garamond"/>
                <a:cs typeface="Garamond"/>
                <a:sym typeface="Garamond"/>
              </a:rPr>
              <a:t>Sense of where you are in your environment </a:t>
            </a:r>
            <a:endParaRPr sz="1400" b="0" i="0" u="none" strike="noStrike" cap="none">
              <a:solidFill>
                <a:srgbClr val="000000"/>
              </a:solidFill>
              <a:latin typeface="Arial"/>
              <a:ea typeface="Arial"/>
              <a:cs typeface="Arial"/>
              <a:sym typeface="Arial"/>
            </a:endParaRPr>
          </a:p>
          <a:p>
            <a:pPr marL="285750" marR="0" lvl="0" indent="-232409" algn="l" rtl="0">
              <a:lnSpc>
                <a:spcPct val="100000"/>
              </a:lnSpc>
              <a:spcBef>
                <a:spcPts val="0"/>
              </a:spcBef>
              <a:spcAft>
                <a:spcPts val="0"/>
              </a:spcAft>
              <a:buClr>
                <a:srgbClr val="000000"/>
              </a:buClr>
              <a:buSzPts val="840"/>
              <a:buFont typeface="Noto Sans Symbols"/>
              <a:buNone/>
            </a:pPr>
            <a:endParaRPr sz="1400" b="0" i="0" u="none" strike="noStrike" cap="none">
              <a:solidFill>
                <a:srgbClr val="000000"/>
              </a:solidFill>
              <a:latin typeface="Garamond"/>
              <a:ea typeface="Garamond"/>
              <a:cs typeface="Garamond"/>
              <a:sym typeface="Garamond"/>
            </a:endParaRPr>
          </a:p>
        </p:txBody>
      </p:sp>
      <p:sp>
        <p:nvSpPr>
          <p:cNvPr id="172" name="Google Shape;172;p20"/>
          <p:cNvSpPr txBox="1"/>
          <p:nvPr/>
        </p:nvSpPr>
        <p:spPr>
          <a:xfrm>
            <a:off x="723900" y="110428"/>
            <a:ext cx="10744199" cy="16110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aramond"/>
                <a:ea typeface="Garamond"/>
                <a:cs typeface="Garamond"/>
                <a:sym typeface="Garamond"/>
              </a:rPr>
              <a:t>The </a:t>
            </a:r>
            <a:r>
              <a:rPr lang="en-US" sz="3600" b="0" i="0" u="none" strike="noStrike" cap="none">
                <a:solidFill>
                  <a:srgbClr val="E36C09"/>
                </a:solidFill>
                <a:latin typeface="Garamond"/>
                <a:ea typeface="Garamond"/>
                <a:cs typeface="Garamond"/>
                <a:sym typeface="Garamond"/>
              </a:rPr>
              <a:t>cerebrum</a:t>
            </a:r>
            <a:r>
              <a:rPr lang="en-US" sz="3600" b="0" i="0" u="none" strike="noStrike" cap="none">
                <a:solidFill>
                  <a:schemeClr val="dk1"/>
                </a:solidFill>
                <a:latin typeface="Garamond"/>
                <a:ea typeface="Garamond"/>
                <a:cs typeface="Garamond"/>
                <a:sym typeface="Garamond"/>
              </a:rPr>
              <a:t> is the largest part of the brain. It is divided into </a:t>
            </a:r>
            <a:r>
              <a:rPr lang="en-US" sz="3600" b="0" i="0" u="sng" strike="noStrike" cap="none">
                <a:solidFill>
                  <a:schemeClr val="dk1"/>
                </a:solidFill>
                <a:latin typeface="Garamond"/>
                <a:ea typeface="Garamond"/>
                <a:cs typeface="Garamond"/>
                <a:sym typeface="Garamond"/>
              </a:rPr>
              <a:t>four lobes</a:t>
            </a:r>
            <a:r>
              <a:rPr lang="en-US" sz="3600" b="0" i="0" u="none" strike="noStrike" cap="none">
                <a:solidFill>
                  <a:schemeClr val="dk1"/>
                </a:solidFill>
                <a:latin typeface="Garamond"/>
                <a:ea typeface="Garamond"/>
                <a:cs typeface="Garamond"/>
                <a:sym typeface="Garamond"/>
              </a:rPr>
              <a:t>; each with  specific functions.</a:t>
            </a:r>
            <a:endParaRPr sz="3600" b="0" i="0" u="none" strike="noStrike" cap="none">
              <a:solidFill>
                <a:schemeClr val="dk1"/>
              </a:solidFill>
              <a:latin typeface="Garamond"/>
              <a:ea typeface="Garamond"/>
              <a:cs typeface="Garamond"/>
              <a:sym typeface="Garamond"/>
            </a:endParaRPr>
          </a:p>
        </p:txBody>
      </p:sp>
      <p:cxnSp>
        <p:nvCxnSpPr>
          <p:cNvPr id="173" name="Google Shape;173;p20"/>
          <p:cNvCxnSpPr/>
          <p:nvPr/>
        </p:nvCxnSpPr>
        <p:spPr>
          <a:xfrm rot="10800000">
            <a:off x="3800856" y="2573200"/>
            <a:ext cx="999744" cy="880908"/>
          </a:xfrm>
          <a:prstGeom prst="straightConnector1">
            <a:avLst/>
          </a:prstGeom>
          <a:noFill/>
          <a:ln w="22225" cap="flat" cmpd="sng">
            <a:solidFill>
              <a:srgbClr val="FFFF00"/>
            </a:solidFill>
            <a:prstDash val="solid"/>
            <a:round/>
            <a:headEnd type="none" w="sm" len="sm"/>
            <a:tailEnd type="none" w="sm" len="sm"/>
          </a:ln>
        </p:spPr>
      </p:cxnSp>
      <p:cxnSp>
        <p:nvCxnSpPr>
          <p:cNvPr id="174" name="Google Shape;174;p20"/>
          <p:cNvCxnSpPr/>
          <p:nvPr/>
        </p:nvCxnSpPr>
        <p:spPr>
          <a:xfrm flipH="1">
            <a:off x="4105656" y="4520908"/>
            <a:ext cx="1152144" cy="813138"/>
          </a:xfrm>
          <a:prstGeom prst="straightConnector1">
            <a:avLst/>
          </a:prstGeom>
          <a:noFill/>
          <a:ln w="25400" cap="flat" cmpd="sng">
            <a:solidFill>
              <a:srgbClr val="953734">
                <a:alpha val="76470"/>
              </a:srgbClr>
            </a:solidFill>
            <a:prstDash val="solid"/>
            <a:round/>
            <a:headEnd type="none" w="sm" len="sm"/>
            <a:tailEnd type="none" w="sm" len="sm"/>
          </a:ln>
        </p:spPr>
      </p:cxnSp>
      <p:cxnSp>
        <p:nvCxnSpPr>
          <p:cNvPr id="175" name="Google Shape;175;p20"/>
          <p:cNvCxnSpPr/>
          <p:nvPr/>
        </p:nvCxnSpPr>
        <p:spPr>
          <a:xfrm rot="10800000" flipH="1">
            <a:off x="6723888" y="1797255"/>
            <a:ext cx="1048512" cy="793549"/>
          </a:xfrm>
          <a:prstGeom prst="straightConnector1">
            <a:avLst/>
          </a:prstGeom>
          <a:noFill/>
          <a:ln w="25400" cap="flat" cmpd="sng">
            <a:solidFill>
              <a:srgbClr val="F7F6F2"/>
            </a:solidFill>
            <a:prstDash val="solid"/>
            <a:round/>
            <a:headEnd type="none" w="sm" len="sm"/>
            <a:tailEnd type="none" w="sm" len="sm"/>
          </a:ln>
        </p:spPr>
      </p:cxnSp>
      <p:cxnSp>
        <p:nvCxnSpPr>
          <p:cNvPr id="176" name="Google Shape;176;p20"/>
          <p:cNvCxnSpPr/>
          <p:nvPr/>
        </p:nvCxnSpPr>
        <p:spPr>
          <a:xfrm>
            <a:off x="7104888" y="4153404"/>
            <a:ext cx="953262" cy="672304"/>
          </a:xfrm>
          <a:prstGeom prst="straightConnector1">
            <a:avLst/>
          </a:prstGeom>
          <a:noFill/>
          <a:ln w="25400" cap="flat" cmpd="sng">
            <a:solidFill>
              <a:srgbClr val="4FB7A6"/>
            </a:solidFill>
            <a:prstDash val="solid"/>
            <a:round/>
            <a:headEnd type="none" w="sm" len="sm"/>
            <a:tailEnd type="none" w="sm" len="sm"/>
          </a:ln>
        </p:spPr>
      </p:cxnSp>
      <p:cxnSp>
        <p:nvCxnSpPr>
          <p:cNvPr id="177" name="Google Shape;177;p20"/>
          <p:cNvCxnSpPr/>
          <p:nvPr/>
        </p:nvCxnSpPr>
        <p:spPr>
          <a:xfrm flipH="1">
            <a:off x="1626108" y="2573200"/>
            <a:ext cx="2165604" cy="4252"/>
          </a:xfrm>
          <a:prstGeom prst="straightConnector1">
            <a:avLst/>
          </a:prstGeom>
          <a:noFill/>
          <a:ln w="22225" cap="flat" cmpd="sng">
            <a:solidFill>
              <a:srgbClr val="FFFF00"/>
            </a:solidFill>
            <a:prstDash val="solid"/>
            <a:round/>
            <a:headEnd type="none" w="sm" len="sm"/>
            <a:tailEnd type="none" w="sm" len="sm"/>
          </a:ln>
        </p:spPr>
      </p:cxnSp>
      <p:cxnSp>
        <p:nvCxnSpPr>
          <p:cNvPr id="178" name="Google Shape;178;p20"/>
          <p:cNvCxnSpPr/>
          <p:nvPr/>
        </p:nvCxnSpPr>
        <p:spPr>
          <a:xfrm rot="10800000">
            <a:off x="7772401" y="1797254"/>
            <a:ext cx="2133601" cy="0"/>
          </a:xfrm>
          <a:prstGeom prst="straightConnector1">
            <a:avLst/>
          </a:prstGeom>
          <a:noFill/>
          <a:ln w="25400" cap="flat" cmpd="sng">
            <a:solidFill>
              <a:srgbClr val="F7F6F2"/>
            </a:solidFill>
            <a:prstDash val="solid"/>
            <a:round/>
            <a:headEnd type="none" w="sm" len="sm"/>
            <a:tailEnd type="none" w="sm" len="sm"/>
          </a:ln>
        </p:spPr>
      </p:cxnSp>
      <p:cxnSp>
        <p:nvCxnSpPr>
          <p:cNvPr id="179" name="Google Shape;179;p20"/>
          <p:cNvCxnSpPr/>
          <p:nvPr/>
        </p:nvCxnSpPr>
        <p:spPr>
          <a:xfrm rot="10800000" flipH="1">
            <a:off x="6581013" y="2590804"/>
            <a:ext cx="1191387" cy="701470"/>
          </a:xfrm>
          <a:prstGeom prst="straightConnector1">
            <a:avLst/>
          </a:prstGeom>
          <a:noFill/>
          <a:ln w="25400" cap="flat" cmpd="sng">
            <a:solidFill>
              <a:schemeClr val="dk1">
                <a:alpha val="76470"/>
              </a:schemeClr>
            </a:solidFill>
            <a:prstDash val="solid"/>
            <a:round/>
            <a:headEnd type="none" w="sm" len="sm"/>
            <a:tailEnd type="none" w="sm" len="sm"/>
          </a:ln>
        </p:spPr>
      </p:cxnSp>
      <p:cxnSp>
        <p:nvCxnSpPr>
          <p:cNvPr id="180" name="Google Shape;180;p20"/>
          <p:cNvCxnSpPr/>
          <p:nvPr/>
        </p:nvCxnSpPr>
        <p:spPr>
          <a:xfrm rot="10800000">
            <a:off x="7772400" y="2590804"/>
            <a:ext cx="2219325" cy="0"/>
          </a:xfrm>
          <a:prstGeom prst="straightConnector1">
            <a:avLst/>
          </a:prstGeom>
          <a:noFill/>
          <a:ln w="25400" cap="flat" cmpd="sng">
            <a:solidFill>
              <a:schemeClr val="dk1">
                <a:alpha val="76470"/>
              </a:schemeClr>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3301</Words>
  <Application>Microsoft Office PowerPoint</Application>
  <PresentationFormat>Widescreen</PresentationFormat>
  <Paragraphs>389</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Calibri</vt:lpstr>
      <vt:lpstr>Arial</vt:lpstr>
      <vt:lpstr>Wingdings</vt:lpstr>
      <vt:lpstr>Noto Sans Symbols</vt:lpstr>
      <vt:lpstr>Gill Sans</vt:lpstr>
      <vt:lpstr>Courier New</vt:lpstr>
      <vt:lpstr>Garamond</vt:lpstr>
      <vt:lpstr>Office Theme</vt:lpstr>
      <vt:lpstr>PowerPoint Presentation</vt:lpstr>
      <vt:lpstr>Learning Objectives</vt:lpstr>
      <vt:lpstr>Stimulus</vt:lpstr>
      <vt:lpstr>PowerPoint Presentation</vt:lpstr>
      <vt:lpstr>PowerPoint Presentation</vt:lpstr>
      <vt:lpstr>PowerPoint Presentation</vt:lpstr>
      <vt:lpstr>Watch This!</vt:lpstr>
      <vt:lpstr>The Brain</vt:lpstr>
      <vt:lpstr>PowerPoint Presentation</vt:lpstr>
      <vt:lpstr>PowerPoint Presentation</vt:lpstr>
      <vt:lpstr>PowerPoint Presentation</vt:lpstr>
      <vt:lpstr>Check Your Brain Waves</vt:lpstr>
      <vt:lpstr>Spinal Cord</vt:lpstr>
      <vt:lpstr>Spinal Cord</vt:lpstr>
      <vt:lpstr>Central Intelligence Check</vt:lpstr>
      <vt:lpstr>Peripheral Nervous System</vt:lpstr>
      <vt:lpstr>I’m Sensing Something Important</vt:lpstr>
      <vt:lpstr>Nerves</vt:lpstr>
      <vt:lpstr>Peripheral Nervous System</vt:lpstr>
      <vt:lpstr>Can You Sense the Answers?</vt:lpstr>
      <vt:lpstr>Nervous system cells are called neurons</vt:lpstr>
      <vt:lpstr>How do neurons communicate with each other?</vt:lpstr>
      <vt:lpstr>Neuron Types</vt:lpstr>
      <vt:lpstr>Label the Neuron</vt:lpstr>
      <vt:lpstr>PowerPoint Presentation</vt:lpstr>
      <vt:lpstr>PowerPoint Presentation</vt:lpstr>
      <vt:lpstr>Map the Response </vt:lpstr>
      <vt:lpstr>PowerPoint Presentation</vt:lpstr>
      <vt:lpstr>Learning Objectives</vt:lpstr>
      <vt:lpstr>Control Systems</vt:lpstr>
      <vt:lpstr>Endocrine System</vt:lpstr>
      <vt:lpstr>Hormones</vt:lpstr>
      <vt:lpstr>Regulate Your Knowledge</vt:lpstr>
      <vt:lpstr>Glands of the Endocrine System</vt:lpstr>
      <vt:lpstr>Hypothalamus and Pituitary</vt:lpstr>
      <vt:lpstr>Pineal Gland</vt:lpstr>
      <vt:lpstr>Thyroid and Parathyroid</vt:lpstr>
      <vt:lpstr>Thymus</vt:lpstr>
      <vt:lpstr>Adrenal Glands</vt:lpstr>
      <vt:lpstr>Pancreas</vt:lpstr>
      <vt:lpstr>Ovaries and Testes</vt:lpstr>
      <vt:lpstr>What Can You Produce? Match the endocrine gland with its function or the hormone it produces</vt:lpstr>
      <vt:lpstr>PowerPoint Presentation</vt:lpstr>
      <vt:lpstr>Learning Objective</vt:lpstr>
      <vt:lpstr>Watch This Balancing Act!</vt:lpstr>
      <vt:lpstr>PowerPoint Presentation</vt:lpstr>
      <vt:lpstr>Homeostasis is…</vt:lpstr>
      <vt:lpstr>PowerPoint Presentation</vt:lpstr>
      <vt:lpstr>PowerPoint Presentation</vt:lpstr>
      <vt:lpstr>Fight or Flight</vt:lpstr>
      <vt:lpstr>Fight or Flight Physiology</vt:lpstr>
      <vt:lpstr>Fight or Flight Physiology</vt:lpstr>
      <vt:lpstr>PowerPoint Presentation</vt:lpstr>
      <vt:lpstr>Keep it in Balance</vt:lpstr>
      <vt:lpstr>Variables in Homeostasis</vt:lpstr>
      <vt:lpstr>PowerPoint Presentation</vt:lpstr>
      <vt:lpstr>Variables in Homeostasis</vt:lpstr>
      <vt:lpstr>Can You Keep Things in Balance? Simulation examples</vt:lpstr>
      <vt:lpstr>Maintaining Homeostasis</vt:lpstr>
      <vt:lpstr>PowerPoint Presentation</vt:lpstr>
      <vt:lpstr>PowerPoint Presentation</vt:lpstr>
      <vt:lpstr>PowerPoint Presentation</vt:lpstr>
      <vt:lpstr>PowerPoint Presentation</vt:lpstr>
      <vt:lpstr>PowerPoint Presentation</vt:lpstr>
      <vt:lpstr>PowerPoint Presentation</vt:lpstr>
      <vt:lpstr>Feedback Needed!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Whitaker, Torri</dc:creator>
  <cp:lastModifiedBy>Whitaker, Torri</cp:lastModifiedBy>
  <cp:revision>12</cp:revision>
  <dcterms:modified xsi:type="dcterms:W3CDTF">2020-02-18T18:22:54Z</dcterms:modified>
</cp:coreProperties>
</file>